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445" r:id="rId2"/>
    <p:sldId id="1754" r:id="rId3"/>
    <p:sldId id="1585" r:id="rId4"/>
    <p:sldId id="1730" r:id="rId5"/>
    <p:sldId id="1731" r:id="rId6"/>
    <p:sldId id="2351" r:id="rId7"/>
    <p:sldId id="1758" r:id="rId8"/>
    <p:sldId id="1767" r:id="rId9"/>
    <p:sldId id="1732" r:id="rId10"/>
    <p:sldId id="1736" r:id="rId11"/>
    <p:sldId id="1739" r:id="rId12"/>
    <p:sldId id="1742" r:id="rId13"/>
    <p:sldId id="1745" r:id="rId14"/>
    <p:sldId id="1746" r:id="rId15"/>
    <p:sldId id="1747" r:id="rId16"/>
    <p:sldId id="1748" r:id="rId17"/>
    <p:sldId id="1749" r:id="rId18"/>
    <p:sldId id="1750" r:id="rId19"/>
    <p:sldId id="1751" r:id="rId20"/>
    <p:sldId id="1752" r:id="rId21"/>
    <p:sldId id="1753" r:id="rId22"/>
    <p:sldId id="2277" r:id="rId23"/>
    <p:sldId id="2353" r:id="rId24"/>
    <p:sldId id="1744" r:id="rId25"/>
    <p:sldId id="452" r:id="rId26"/>
    <p:sldId id="2248" r:id="rId27"/>
    <p:sldId id="2341" r:id="rId28"/>
    <p:sldId id="2278" r:id="rId29"/>
    <p:sldId id="2343" r:id="rId30"/>
    <p:sldId id="2320" r:id="rId31"/>
    <p:sldId id="2348" r:id="rId32"/>
    <p:sldId id="2339" r:id="rId33"/>
    <p:sldId id="2349" r:id="rId34"/>
    <p:sldId id="2352" r:id="rId35"/>
    <p:sldId id="2247" r:id="rId36"/>
    <p:sldId id="2350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799" autoAdjust="0"/>
  </p:normalViewPr>
  <p:slideViewPr>
    <p:cSldViewPr snapToGrid="0">
      <p:cViewPr varScale="1">
        <p:scale>
          <a:sx n="97" d="100"/>
          <a:sy n="97" d="100"/>
        </p:scale>
        <p:origin x="10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65E74C-0388-460B-8A1A-12262F716AB4}" type="datetimeFigureOut">
              <a:rPr lang="zh-CN" altLang="en-US" smtClean="0"/>
              <a:t>2026/1/9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12EA6-5A00-4649-A385-8C3D605DC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41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>
            <a:extLst>
              <a:ext uri="{FF2B5EF4-FFF2-40B4-BE49-F238E27FC236}">
                <a16:creationId xmlns:a16="http://schemas.microsoft.com/office/drawing/2014/main" id="{2214FF63-7E78-4CEA-B78B-294BDB7C41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>
            <a:extLst>
              <a:ext uri="{FF2B5EF4-FFF2-40B4-BE49-F238E27FC236}">
                <a16:creationId xmlns:a16="http://schemas.microsoft.com/office/drawing/2014/main" id="{999858BC-515F-4514-A470-A99FA05D13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>
            <a:extLst>
              <a:ext uri="{FF2B5EF4-FFF2-40B4-BE49-F238E27FC236}">
                <a16:creationId xmlns:a16="http://schemas.microsoft.com/office/drawing/2014/main" id="{DB2CFB14-3F96-47B7-9206-1409F9E89C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22AA93-F3F5-44B4-89DC-39F3993E7439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47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799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489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23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390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499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18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880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847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311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924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>
            <a:extLst>
              <a:ext uri="{FF2B5EF4-FFF2-40B4-BE49-F238E27FC236}">
                <a16:creationId xmlns:a16="http://schemas.microsoft.com/office/drawing/2014/main" id="{2214FF63-7E78-4CEA-B78B-294BDB7C41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>
            <a:extLst>
              <a:ext uri="{FF2B5EF4-FFF2-40B4-BE49-F238E27FC236}">
                <a16:creationId xmlns:a16="http://schemas.microsoft.com/office/drawing/2014/main" id="{999858BC-515F-4514-A470-A99FA05D13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>
            <a:extLst>
              <a:ext uri="{FF2B5EF4-FFF2-40B4-BE49-F238E27FC236}">
                <a16:creationId xmlns:a16="http://schemas.microsoft.com/office/drawing/2014/main" id="{DB2CFB14-3F96-47B7-9206-1409F9E89C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22AA93-F3F5-44B4-89DC-39F3993E7439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5847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042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>
            <a:extLst>
              <a:ext uri="{FF2B5EF4-FFF2-40B4-BE49-F238E27FC236}">
                <a16:creationId xmlns:a16="http://schemas.microsoft.com/office/drawing/2014/main" id="{2214FF63-7E78-4CEA-B78B-294BDB7C41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>
            <a:extLst>
              <a:ext uri="{FF2B5EF4-FFF2-40B4-BE49-F238E27FC236}">
                <a16:creationId xmlns:a16="http://schemas.microsoft.com/office/drawing/2014/main" id="{999858BC-515F-4514-A470-A99FA05D13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>
            <a:extLst>
              <a:ext uri="{FF2B5EF4-FFF2-40B4-BE49-F238E27FC236}">
                <a16:creationId xmlns:a16="http://schemas.microsoft.com/office/drawing/2014/main" id="{DB2CFB14-3F96-47B7-9206-1409F9E89C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22AA93-F3F5-44B4-89DC-39F3993E7439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985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56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359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359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7328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315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557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47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226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2287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865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489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3990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1731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872B7-DE98-D8A4-2800-31754AEF4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>
            <a:extLst>
              <a:ext uri="{FF2B5EF4-FFF2-40B4-BE49-F238E27FC236}">
                <a16:creationId xmlns:a16="http://schemas.microsoft.com/office/drawing/2014/main" id="{CAA92A55-7C60-C741-2AB1-965BDEC0E0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>
            <a:extLst>
              <a:ext uri="{FF2B5EF4-FFF2-40B4-BE49-F238E27FC236}">
                <a16:creationId xmlns:a16="http://schemas.microsoft.com/office/drawing/2014/main" id="{6D521E3C-A41C-33D8-C3BC-2A8EF4D152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>
            <a:extLst>
              <a:ext uri="{FF2B5EF4-FFF2-40B4-BE49-F238E27FC236}">
                <a16:creationId xmlns:a16="http://schemas.microsoft.com/office/drawing/2014/main" id="{9A0BD286-09DF-8E84-B1F8-845442CC76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22AA93-F3F5-44B4-89DC-39F3993E7439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3612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127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127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922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404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57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130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275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CA5DA2B3-38D2-4748-8473-790E61130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0B1EB64A-E4E7-4D09-9858-8FB37AB34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B135E436-A821-44A2-92FF-51373B8850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856A0C-5D22-4C56-9029-F651762B2D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069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38839-3093-4729-8FEC-B8F7E98C0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6451D4-D3E9-4B1A-95FF-7D3B8AF5E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3796E7-D825-4C6E-BB57-A7CD8789F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2026/1/9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09B286-5F09-4022-9FBE-42A79B11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B49831-1415-4A89-9C0F-0B710298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94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B03DE-A4A4-4F0A-A9BD-028DD3FCE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4C1679-A24E-4034-B873-263855CD3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D25EB0-BC97-43A3-83EE-556D5C864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2026/1/9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A40581-EA82-4D2B-98B5-74D4D112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9EE154-45E0-4D8D-8A71-8D4CF08FF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673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CEE343A-5B65-4716-95F1-9E48DCD8C9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6F6630-FD54-4703-A7DD-DF2E514B5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43D9D7-7F8E-4C14-8CA9-F338013DD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2026/1/9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EEFCF-892B-49DF-A6EE-D431C832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F0452-FBD7-4399-AEDE-FC430C2E6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282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D73D5CAC-F429-4F2F-9F7B-6223C359040B}"/>
              </a:ext>
            </a:extLst>
          </p:cNvPr>
          <p:cNvSpPr txBox="1"/>
          <p:nvPr userDrawn="1"/>
        </p:nvSpPr>
        <p:spPr>
          <a:xfrm>
            <a:off x="76200" y="117475"/>
            <a:ext cx="1701800" cy="676275"/>
          </a:xfrm>
          <a:prstGeom prst="rect">
            <a:avLst/>
          </a:prstGeom>
          <a:noFill/>
        </p:spPr>
        <p:txBody>
          <a:bodyPr lIns="121900" tIns="60949" rIns="121900" bIns="60949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598" b="1" spc="-150" dirty="0">
                <a:solidFill>
                  <a:schemeClr val="accent1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3598" b="1" spc="-150" dirty="0">
              <a:solidFill>
                <a:schemeClr val="accent1"/>
              </a:solid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44DE135-33BF-4676-B43F-8AA62673A58B}"/>
              </a:ext>
            </a:extLst>
          </p:cNvPr>
          <p:cNvCxnSpPr/>
          <p:nvPr userDrawn="1"/>
        </p:nvCxnSpPr>
        <p:spPr>
          <a:xfrm>
            <a:off x="1562100" y="693738"/>
            <a:ext cx="10629900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65028"/>
      </p:ext>
    </p:extLst>
  </p:cSld>
  <p:clrMapOvr>
    <a:masterClrMapping/>
  </p:clrMapOvr>
  <p:transition spd="slow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F371C-923A-4556-89D9-6D9283A0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F452F5-C1B4-4538-A3E8-6DDD4E3FA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AD3449-79F7-4668-B887-D81CE8C8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2026/1/9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D3B59D-BF5B-4DBC-9568-C8AAA663B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140E4E-BBD4-4D8B-98E4-EA30CF02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86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BCA1D-712E-4F01-BAE5-8839C0DA0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AE37AA-2A2A-48D0-8688-D6F59D667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0A6700-85CF-420A-ABAE-FF91735ED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2026/1/9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62237A-DAB1-4E98-8B5B-CC1845DB6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5D0C69-48ED-4B44-A7D1-9AE23383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40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06A286-E7EE-4D49-B4B0-76832A50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139823-13D0-4FEF-A29A-E79B58662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9679F6-6354-42A0-8470-199F28220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8206FB-A032-418A-BB97-4CE861AB4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2026/1/9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238BE2-4D63-4513-89E9-8162B99BA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67CBF8-AFBC-4D68-AF29-C94A9700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45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09053-D199-4CC7-98FA-E112AB4B4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2E4443-2D08-45C3-A860-96FD1AF4F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96351A-C85B-412D-9175-4D3FD33ED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91DAADB-9A7A-4973-AE1B-CED0F83089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2AFD96D-F559-4505-952C-8BA09BFA93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05D621F-C4F8-4B34-A7F6-16826D050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2026/1/9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1B6E70F-70C0-4744-BA5C-79003E6B7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1C0EED7-721D-410A-8683-671A021E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760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05F9F-E778-4AF2-97CA-47B468DC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461C9F-E0FE-424D-BAD5-9433FCE03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2026/1/9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C30F9B-24B1-4F3C-B51F-EF11DC105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1B3E22-D4E5-4B77-801C-2F976DDD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25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BE8AAB-8A93-4DA4-91BB-AA1694AF7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2026/1/9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338EE8-71EA-462E-A54F-FCC3FC6F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7FFFDF-496B-4AE6-A7F6-4838B6C69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82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B799E-158D-4F13-B1D8-75C44E562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B3B7AF-9C05-48B9-B50C-1D3595D5E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F83C59-6E43-49DE-9EA3-A9A734C2F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972035-E581-4546-A646-9CE73C3E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2026/1/9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16B245-4FB7-4C26-88C6-480F93289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EA37DF-1C3E-4187-9F19-56F9CF40D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317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9CBD2-48C7-4DD4-85B9-665DB9CA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43F06E-1C36-4C66-9E8E-1B38D38BBD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2AACA3-D5EA-4976-B46A-426D9DD6B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97B16B-9109-428A-AA9F-6433D823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4364-00D7-41EA-9F35-087FAD37449B}" type="datetimeFigureOut">
              <a:rPr lang="zh-CN" altLang="en-US" smtClean="0"/>
              <a:t>2026/1/9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A6ED09-92F3-4027-B4D7-6B8809BE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EE1814-E277-48BF-A37C-B8DC23077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02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1591E61-2795-47C4-BFA6-697F942D9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4E90BB-9C04-4BA4-8EBF-3BD6F7FF9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86B6A8-6B45-45E5-A763-39B87EACB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54364-00D7-41EA-9F35-087FAD37449B}" type="datetimeFigureOut">
              <a:rPr lang="zh-CN" altLang="en-US" smtClean="0"/>
              <a:t>2026/1/9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F0F76C-578E-4398-A65C-C96041DE22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81C9BE-7819-4C7C-BFE7-801F21DF3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217EB-E339-4260-BB61-EC570DB8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03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4.wmf"/><Relationship Id="rId3" Type="http://schemas.openxmlformats.org/officeDocument/2006/relationships/image" Target="../media/image1.png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16.wmf"/><Relationship Id="rId2" Type="http://schemas.openxmlformats.org/officeDocument/2006/relationships/notesSlide" Target="../notesSlides/notesSlide12.xml"/><Relationship Id="rId16" Type="http://schemas.openxmlformats.org/officeDocument/2006/relationships/oleObject" Target="../embeddings/oleObject9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3.wmf"/><Relationship Id="rId5" Type="http://schemas.openxmlformats.org/officeDocument/2006/relationships/image" Target="../media/image10.wmf"/><Relationship Id="rId15" Type="http://schemas.openxmlformats.org/officeDocument/2006/relationships/image" Target="../media/image15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.wmf"/><Relationship Id="rId14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0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4">
            <a:extLst>
              <a:ext uri="{FF2B5EF4-FFF2-40B4-BE49-F238E27FC236}">
                <a16:creationId xmlns:a16="http://schemas.microsoft.com/office/drawing/2014/main" id="{13E189C7-8218-4052-85AE-E01EC1124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3073">
            <a:extLst>
              <a:ext uri="{FF2B5EF4-FFF2-40B4-BE49-F238E27FC236}">
                <a16:creationId xmlns:a16="http://schemas.microsoft.com/office/drawing/2014/main" id="{F7D2571E-1D87-457C-8CCC-C3C98F94D652}"/>
              </a:ext>
            </a:extLst>
          </p:cNvPr>
          <p:cNvSpPr>
            <a:spLocks noGrp="1"/>
          </p:cNvSpPr>
          <p:nvPr/>
        </p:nvSpPr>
        <p:spPr>
          <a:xfrm>
            <a:off x="2390775" y="3140075"/>
            <a:ext cx="7772400" cy="9509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noProof="1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" panose="02010609060101010101" charset="-122"/>
                <a:ea typeface="KaiTi" panose="02010609060101010101" charset="-122"/>
                <a:cs typeface="Times New Roman" panose="02020603050405020304" pitchFamily="2" charset="0"/>
              </a:rPr>
              <a:t>离散数学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noProof="1">
                <a:solidFill>
                  <a:srgbClr val="0066FF"/>
                </a:solidFill>
                <a:latin typeface="Arial Black" panose="020B0A04020102020204" charset="0"/>
                <a:ea typeface="+mn-ea"/>
                <a:cs typeface="Times New Roman" panose="02020603050405020304" pitchFamily="2" charset="0"/>
              </a:rPr>
              <a:t>Discrete Mathematics</a:t>
            </a:r>
          </a:p>
        </p:txBody>
      </p:sp>
      <p:sp>
        <p:nvSpPr>
          <p:cNvPr id="4100" name="矩形 3074">
            <a:extLst>
              <a:ext uri="{FF2B5EF4-FFF2-40B4-BE49-F238E27FC236}">
                <a16:creationId xmlns:a16="http://schemas.microsoft.com/office/drawing/2014/main" id="{AA238628-3C73-45C1-88BF-CA2DFF4F68C6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485900" y="4337050"/>
            <a:ext cx="9104313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endParaRPr lang="zh-CN" altLang="en-US" sz="2400">
              <a:solidFill>
                <a:srgbClr val="0066FF"/>
              </a:solidFill>
              <a:latin typeface="Segoe UI Semibold" panose="020B0702040204020203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endParaRPr lang="zh-CN" altLang="en-US" sz="2400">
              <a:solidFill>
                <a:srgbClr val="0066FF"/>
              </a:solidFill>
              <a:latin typeface="Segoe UI Semibold" panose="020B0702040204020203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2400" b="1">
                <a:solidFill>
                  <a:srgbClr val="A5002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计算机学院 </a:t>
            </a:r>
          </a:p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2400" b="1">
                <a:solidFill>
                  <a:srgbClr val="A5002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吴亦奇  </a:t>
            </a:r>
            <a:r>
              <a:rPr lang="en-US" altLang="zh-CN" sz="2400">
                <a:solidFill>
                  <a:srgbClr val="A50021"/>
                </a:solidFill>
                <a:latin typeface="Segoe UI Semibold" panose="020B0702040204020203" pitchFamily="34" charset="0"/>
                <a:ea typeface="宋体" panose="02010600030101010101" pitchFamily="2" charset="-122"/>
              </a:rPr>
              <a:t>wuyq</a:t>
            </a:r>
            <a:r>
              <a:rPr lang="zh-CN" altLang="en-US" sz="2400">
                <a:solidFill>
                  <a:srgbClr val="A50021"/>
                </a:solidFill>
                <a:latin typeface="Segoe UI Semibold" panose="020B0702040204020203" pitchFamily="34" charset="0"/>
                <a:ea typeface="宋体" panose="02010600030101010101" pitchFamily="2" charset="-122"/>
              </a:rPr>
              <a:t>@cug.edu.cn</a:t>
            </a:r>
            <a:endParaRPr lang="zh-CN" altLang="en-US" sz="32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101" name="内容占位符 3076">
            <a:extLst>
              <a:ext uri="{FF2B5EF4-FFF2-40B4-BE49-F238E27FC236}">
                <a16:creationId xmlns:a16="http://schemas.microsoft.com/office/drawing/2014/main" id="{31156996-2154-42A9-9D69-9E3C40E3A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1052513"/>
            <a:ext cx="9137650" cy="168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21093"/>
      </p:ext>
    </p:extLst>
  </p:cSld>
  <p:clrMapOvr>
    <a:masterClrMapping/>
  </p:clrMapOvr>
  <p:transition spd="slow" advTm="0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8" name="文本占位符 46081">
            <a:extLst>
              <a:ext uri="{FF2B5EF4-FFF2-40B4-BE49-F238E27FC236}">
                <a16:creationId xmlns:a16="http://schemas.microsoft.com/office/drawing/2014/main" id="{E4E658D9-2005-488B-B3D2-58799AF15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9566" y="964406"/>
            <a:ext cx="7697788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09600" indent="-609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lvl="1" indent="-5334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4572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2600" lvl="3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9800" lvl="4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marR="0" lvl="0" indent="-6096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示例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轮换</a:t>
            </a:r>
          </a:p>
          <a:p>
            <a:pPr marL="609600" marR="0" lvl="0" indent="-6096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MS PGothic"/>
                <a:cs typeface="+mn-cs"/>
              </a:rPr>
              <a:t>P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MS PGothic"/>
                <a:cs typeface="+mn-cs"/>
              </a:rPr>
              <a:t>1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MS PGothic"/>
                <a:cs typeface="+mn-cs"/>
              </a:rPr>
              <a:t> =(1432), P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MS PGothic"/>
                <a:cs typeface="+mn-cs"/>
              </a:rPr>
              <a:t>2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MS PGothic"/>
                <a:cs typeface="+mn-cs"/>
              </a:rPr>
              <a:t> =(13)(24), P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MS PGothic"/>
                <a:cs typeface="+mn-cs"/>
              </a:rPr>
              <a:t>3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MS PGothic"/>
                <a:cs typeface="+mn-cs"/>
              </a:rPr>
              <a:t> =(12)(34), P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MS PGothic"/>
                <a:cs typeface="+mn-cs"/>
              </a:rPr>
              <a:t>1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MS PGothic"/>
                <a:cs typeface="+mn-cs"/>
              </a:rPr>
              <a:t>P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MS PGothic"/>
                <a:cs typeface="+mn-cs"/>
              </a:rPr>
              <a:t>3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MS PGothic"/>
                <a:cs typeface="+mn-cs"/>
              </a:rPr>
              <a:t>=(1)(24)(3)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/>
                <a:cs typeface="+mn-cs"/>
              </a:rPr>
              <a:t>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/>
              <a:cs typeface="+mn-cs"/>
            </a:endParaRPr>
          </a:p>
        </p:txBody>
      </p:sp>
      <p:graphicFrame>
        <p:nvGraphicFramePr>
          <p:cNvPr id="9" name="对象 46084">
            <a:extLst>
              <a:ext uri="{FF2B5EF4-FFF2-40B4-BE49-F238E27FC236}">
                <a16:creationId xmlns:a16="http://schemas.microsoft.com/office/drawing/2014/main" id="{6F80AB01-A874-4C82-BB3A-355EFC3ACA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341" y="1866106"/>
          <a:ext cx="5229225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50354" imgH="533486" progId="Equation.DSMT4">
                  <p:embed/>
                </p:oleObj>
              </mc:Choice>
              <mc:Fallback>
                <p:oleObj name="Equation" r:id="rId6" imgW="2450354" imgH="533486" progId="Equation.DSMT4">
                  <p:embed/>
                  <p:pic>
                    <p:nvPicPr>
                      <p:cNvPr id="9" name="对象 46084">
                        <a:extLst>
                          <a:ext uri="{FF2B5EF4-FFF2-40B4-BE49-F238E27FC236}">
                            <a16:creationId xmlns:a16="http://schemas.microsoft.com/office/drawing/2014/main" id="{6F80AB01-A874-4C82-BB3A-355EFC3ACA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341" y="1866106"/>
                        <a:ext cx="5229225" cy="143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46085">
            <a:extLst>
              <a:ext uri="{FF2B5EF4-FFF2-40B4-BE49-F238E27FC236}">
                <a16:creationId xmlns:a16="http://schemas.microsoft.com/office/drawing/2014/main" id="{B7477566-C680-4EC4-81AC-0C9179893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04" y="3483769"/>
            <a:ext cx="4319587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46086">
            <a:extLst>
              <a:ext uri="{FF2B5EF4-FFF2-40B4-BE49-F238E27FC236}">
                <a16:creationId xmlns:a16="http://schemas.microsoft.com/office/drawing/2014/main" id="{0E2BF95D-7D9F-4AA9-9C95-8F09B3D8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054" y="3253581"/>
            <a:ext cx="1744662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033745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" name="内容占位符 47105">
            <a:extLst>
              <a:ext uri="{FF2B5EF4-FFF2-40B4-BE49-F238E27FC236}">
                <a16:creationId xmlns:a16="http://schemas.microsoft.com/office/drawing/2014/main" id="{90CEE688-62A2-484A-B811-C8A83C2E35B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246312" y="764381"/>
            <a:ext cx="7699375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09600" indent="-609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lvl="1" indent="-5334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4572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2600" lvl="3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9800" lvl="4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对称群、置换群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对称群：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非空集合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上的全体双射变换构成的集合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S(X)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关于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双射变换的乘法构成一个群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Comic Sans MS" panose="030F0702030302020204" pitchFamily="66" charset="0"/>
                <a:ea typeface="MS PGothic"/>
                <a:cs typeface="+mn-cs"/>
              </a:rPr>
              <a:t>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上的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次对称群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Symmetric group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)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, n=|X|,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S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  <a:sym typeface="Wingdings" panose="05000000000000000000" pitchFamily="2" charset="2"/>
            </a:endParaRPr>
          </a:p>
          <a:p>
            <a:pPr marL="447675" marR="0" lvl="1" indent="9525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S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的任意一个子群，称为一个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上的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次置换群，简称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上的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置换群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(Permutation group)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。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9490480"/>
      </p:ext>
    </p:extLst>
  </p:cSld>
  <p:clrMapOvr>
    <a:masterClrMapping/>
  </p:clrMapOvr>
  <p:transition spd="slow" advTm="0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5" name="内容占位符 50177">
            <a:extLst>
              <a:ext uri="{FF2B5EF4-FFF2-40B4-BE49-F238E27FC236}">
                <a16:creationId xmlns:a16="http://schemas.microsoft.com/office/drawing/2014/main" id="{0F229E09-F0D5-406C-9593-4C0CF2A8BEC2}"/>
              </a:ext>
            </a:extLst>
          </p:cNvPr>
          <p:cNvSpPr txBox="1">
            <a:spLocks noChangeArrowheads="1"/>
          </p:cNvSpPr>
          <p:nvPr/>
        </p:nvSpPr>
        <p:spPr>
          <a:xfrm>
            <a:off x="1751013" y="603571"/>
            <a:ext cx="7787270" cy="53358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Tx/>
              <a:buNone/>
            </a:pPr>
            <a:r>
              <a:rPr lang="en-US" altLang="zh-CN" sz="2400" b="1" dirty="0">
                <a:solidFill>
                  <a:srgbClr val="9933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(Cayley</a:t>
            </a:r>
            <a:r>
              <a:rPr lang="zh-CN" altLang="en-US" sz="2400" b="1" dirty="0">
                <a:solidFill>
                  <a:srgbClr val="9933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定理</a:t>
            </a:r>
            <a:r>
              <a:rPr lang="en-US" altLang="zh-CN" sz="2400" b="1" dirty="0">
                <a:solidFill>
                  <a:srgbClr val="9933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)</a:t>
            </a:r>
            <a:r>
              <a:rPr lang="en-US" altLang="zh-CN" sz="2400" b="1" dirty="0">
                <a:solidFill>
                  <a:srgbClr val="0000CC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rgbClr val="0000CC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任意一个群都同一个双射变换群同构。</a:t>
            </a:r>
            <a:r>
              <a:rPr lang="zh-CN" altLang="en-US" sz="2000" dirty="0">
                <a:latin typeface="Comic Sans MS" panose="030F0702030302020204" pitchFamily="66" charset="0"/>
                <a:ea typeface="黑体" panose="02010609060101010101" pitchFamily="49" charset="-122"/>
              </a:rPr>
              <a:t>  </a:t>
            </a:r>
          </a:p>
          <a:p>
            <a:pPr marL="0" indent="0">
              <a:lnSpc>
                <a:spcPct val="110000"/>
              </a:lnSpc>
              <a:buFontTx/>
              <a:buNone/>
            </a:pPr>
            <a:r>
              <a:rPr lang="zh-CN" altLang="en-US" sz="1800" b="1" dirty="0">
                <a:solidFill>
                  <a:srgbClr val="0000CC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证明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 设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是任意一个给定的群，任取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a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, 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对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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x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令</a:t>
            </a:r>
          </a:p>
          <a:p>
            <a:pPr marL="0" indent="0">
              <a:lnSpc>
                <a:spcPct val="110000"/>
              </a:lnSpc>
              <a:buFontTx/>
              <a:buNone/>
            </a:pP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	f</a:t>
            </a:r>
            <a:r>
              <a:rPr lang="en-US" altLang="zh-CN" sz="1800" b="1" baseline="-25000" dirty="0">
                <a:latin typeface="Comic Sans MS" panose="030F0702030302020204" pitchFamily="66" charset="0"/>
                <a:ea typeface="黑体" panose="02010609060101010101" pitchFamily="49" charset="-122"/>
              </a:rPr>
              <a:t>a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(x)=ax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，</a:t>
            </a:r>
          </a:p>
          <a:p>
            <a:pPr marL="0" indent="0">
              <a:lnSpc>
                <a:spcPct val="110000"/>
              </a:lnSpc>
              <a:buFontTx/>
              <a:buNone/>
            </a:pP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则易知</a:t>
            </a:r>
            <a:r>
              <a:rPr lang="en-US" altLang="zh-CN" sz="1800" b="1" dirty="0">
                <a:solidFill>
                  <a:srgbClr val="FF33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f</a:t>
            </a:r>
            <a:r>
              <a:rPr lang="en-US" altLang="zh-CN" sz="1800" b="1" baseline="-25000" dirty="0">
                <a:solidFill>
                  <a:srgbClr val="FF33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a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是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的一个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双射变换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。 </a:t>
            </a:r>
          </a:p>
          <a:p>
            <a:pPr marL="0" indent="0">
              <a:lnSpc>
                <a:spcPct val="110000"/>
              </a:lnSpc>
              <a:buFontTx/>
              <a:buNone/>
            </a:pP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S(G)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为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的对称群，令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G′={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f</a:t>
            </a:r>
            <a:r>
              <a:rPr lang="en-US" altLang="zh-CN" sz="1800" b="1" baseline="-25000" dirty="0" err="1">
                <a:latin typeface="Comic Sans MS" panose="030F0702030302020204" pitchFamily="66" charset="0"/>
                <a:ea typeface="黑体" panose="02010609060101010101" pitchFamily="49" charset="-122"/>
              </a:rPr>
              <a:t>a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|a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}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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S(G) 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。 </a:t>
            </a:r>
          </a:p>
          <a:p>
            <a:pPr marL="0" indent="0">
              <a:lnSpc>
                <a:spcPct val="110000"/>
              </a:lnSpc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现任取</a:t>
            </a:r>
            <a:r>
              <a:rPr lang="en-US" altLang="zh-CN" sz="1800" b="1" dirty="0" err="1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f</a:t>
            </a:r>
            <a:r>
              <a:rPr lang="en-US" altLang="zh-CN" sz="1800" b="1" baseline="-25000" dirty="0" err="1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a,</a:t>
            </a:r>
            <a:r>
              <a:rPr lang="en-US" altLang="zh-CN" sz="1800" b="1" dirty="0" err="1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f</a:t>
            </a:r>
            <a:r>
              <a:rPr lang="en-US" altLang="zh-CN" sz="1800" b="1" baseline="-25000" dirty="0" err="1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b</a:t>
            </a:r>
            <a:r>
              <a:rPr lang="en-US" altLang="zh-CN" sz="1800" b="1" dirty="0" err="1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1800" b="1" dirty="0" err="1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′,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则</a:t>
            </a:r>
          </a:p>
          <a:p>
            <a:pPr marL="0" indent="0">
              <a:lnSpc>
                <a:spcPct val="110000"/>
              </a:lnSpc>
              <a:buFontTx/>
              <a:buNone/>
            </a:pP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	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f</a:t>
            </a:r>
            <a:r>
              <a:rPr lang="en-US" altLang="zh-CN" sz="1800" b="1" baseline="-25000" dirty="0" err="1">
                <a:latin typeface="Comic Sans MS" panose="030F0702030302020204" pitchFamily="66" charset="0"/>
                <a:ea typeface="黑体" panose="02010609060101010101" pitchFamily="49" charset="-122"/>
              </a:rPr>
              <a:t>a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f</a:t>
            </a:r>
            <a:r>
              <a:rPr lang="en-US" altLang="zh-CN" sz="1800" b="1" baseline="-25000" dirty="0" err="1">
                <a:latin typeface="Comic Sans MS" panose="030F0702030302020204" pitchFamily="66" charset="0"/>
                <a:ea typeface="黑体" panose="02010609060101010101" pitchFamily="49" charset="-122"/>
              </a:rPr>
              <a:t>b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(x)=fa(bx)=a(bx)=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abx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=f</a:t>
            </a:r>
            <a:r>
              <a:rPr lang="en-US" altLang="zh-CN" sz="1800" b="1" baseline="-25000" dirty="0">
                <a:latin typeface="Comic Sans MS" panose="030F0702030302020204" pitchFamily="66" charset="0"/>
                <a:ea typeface="黑体" panose="02010609060101010101" pitchFamily="49" charset="-122"/>
              </a:rPr>
              <a:t>ab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(x),</a:t>
            </a:r>
            <a:endParaRPr lang="en-US" altLang="zh-CN" sz="1800" b="1" dirty="0">
              <a:latin typeface="Comic Sans MS" panose="030F0702030302020204" pitchFamily="66" charset="0"/>
              <a:ea typeface="黑体" panose="02010609060101010101" pitchFamily="49" charset="-122"/>
              <a:sym typeface="Symbol" panose="05050102010706020507" pitchFamily="18" charset="2"/>
            </a:endParaRPr>
          </a:p>
          <a:p>
            <a:pPr marL="0" indent="0">
              <a:lnSpc>
                <a:spcPct val="110000"/>
              </a:lnSpc>
              <a:buFontTx/>
              <a:buNone/>
            </a:pP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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x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,         =b</a:t>
            </a:r>
            <a:r>
              <a:rPr lang="en-US" altLang="zh-CN" sz="1800" b="1" baseline="30000" dirty="0">
                <a:latin typeface="Comic Sans MS" panose="030F0702030302020204" pitchFamily="66" charset="0"/>
                <a:ea typeface="黑体" panose="02010609060101010101" pitchFamily="49" charset="-122"/>
              </a:rPr>
              <a:t>-1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x=          ,</a:t>
            </a:r>
          </a:p>
          <a:p>
            <a:pPr marL="0" indent="0">
              <a:lnSpc>
                <a:spcPct val="110000"/>
              </a:lnSpc>
              <a:buFontTx/>
              <a:buNone/>
            </a:pP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即有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f</a:t>
            </a:r>
            <a:r>
              <a:rPr lang="en-US" altLang="zh-CN" sz="1800" b="1" baseline="-25000" dirty="0" err="1">
                <a:latin typeface="Comic Sans MS" panose="030F0702030302020204" pitchFamily="66" charset="0"/>
                <a:ea typeface="黑体" panose="02010609060101010101" pitchFamily="49" charset="-122"/>
              </a:rPr>
              <a:t>a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f</a:t>
            </a:r>
            <a:r>
              <a:rPr lang="en-US" altLang="zh-CN" sz="1800" b="1" baseline="-25000" dirty="0" err="1">
                <a:latin typeface="Comic Sans MS" panose="030F0702030302020204" pitchFamily="66" charset="0"/>
                <a:ea typeface="黑体" panose="02010609060101010101" pitchFamily="49" charset="-122"/>
              </a:rPr>
              <a:t>b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=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f</a:t>
            </a:r>
            <a:r>
              <a:rPr lang="en-US" altLang="zh-CN" sz="1800" b="1" baseline="-25000" dirty="0" err="1">
                <a:latin typeface="Comic Sans MS" panose="030F0702030302020204" pitchFamily="66" charset="0"/>
                <a:ea typeface="黑体" panose="02010609060101010101" pitchFamily="49" charset="-122"/>
              </a:rPr>
              <a:t>ab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′,       =       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G′,</a:t>
            </a:r>
          </a:p>
          <a:p>
            <a:pPr marL="0" indent="0">
              <a:lnSpc>
                <a:spcPct val="110000"/>
              </a:lnSpc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从而</a:t>
            </a: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f</a:t>
            </a:r>
            <a:r>
              <a:rPr lang="en-US" altLang="zh-CN" sz="1800" b="1" baseline="-25000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a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     = f</a:t>
            </a:r>
            <a:r>
              <a:rPr lang="en-US" altLang="zh-CN" sz="1800" b="1" baseline="-25000" dirty="0">
                <a:latin typeface="Comic Sans MS" panose="030F0702030302020204" pitchFamily="66" charset="0"/>
                <a:ea typeface="黑体" panose="02010609060101010101" pitchFamily="49" charset="-122"/>
              </a:rPr>
              <a:t>a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      =      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G′,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 从而</a:t>
            </a: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G′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是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S(G)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的子群，是一个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双射变换群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。 </a:t>
            </a:r>
          </a:p>
          <a:p>
            <a:pPr marL="0" indent="0">
              <a:lnSpc>
                <a:spcPct val="110000"/>
              </a:lnSpc>
              <a:buFontTx/>
              <a:buNone/>
            </a:pP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又令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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：</a:t>
            </a: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G→G′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，使对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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a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，有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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(a)=f</a:t>
            </a:r>
            <a:r>
              <a:rPr lang="en-US" altLang="zh-CN" sz="1800" b="1" baseline="-25000" dirty="0">
                <a:latin typeface="Comic Sans MS" panose="030F0702030302020204" pitchFamily="66" charset="0"/>
                <a:ea typeface="黑体" panose="02010609060101010101" pitchFamily="49" charset="-122"/>
              </a:rPr>
              <a:t>a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。 </a:t>
            </a:r>
          </a:p>
          <a:p>
            <a:pPr marL="0" indent="0">
              <a:lnSpc>
                <a:spcPct val="110000"/>
              </a:lnSpc>
              <a:buFontTx/>
              <a:buNone/>
            </a:pP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显然，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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是一个双射。 且对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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a, 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b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,</a:t>
            </a:r>
          </a:p>
          <a:p>
            <a:pPr marL="0" indent="0">
              <a:lnSpc>
                <a:spcPct val="110000"/>
              </a:lnSpc>
              <a:buFontTx/>
              <a:buNone/>
            </a:pP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 	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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(ab)=f</a:t>
            </a:r>
            <a:r>
              <a:rPr lang="en-US" altLang="zh-CN" sz="1800" b="1" baseline="-25000" dirty="0">
                <a:latin typeface="Comic Sans MS" panose="030F0702030302020204" pitchFamily="66" charset="0"/>
                <a:ea typeface="黑体" panose="02010609060101010101" pitchFamily="49" charset="-122"/>
              </a:rPr>
              <a:t>ab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=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f</a:t>
            </a:r>
            <a:r>
              <a:rPr lang="en-US" altLang="zh-CN" sz="1800" b="1" baseline="-25000" dirty="0" err="1">
                <a:latin typeface="Comic Sans MS" panose="030F0702030302020204" pitchFamily="66" charset="0"/>
                <a:ea typeface="黑体" panose="02010609060101010101" pitchFamily="49" charset="-122"/>
              </a:rPr>
              <a:t>a</a:t>
            </a:r>
            <a:r>
              <a:rPr lang="en-US" altLang="zh-CN" sz="1800" b="1" dirty="0" err="1">
                <a:latin typeface="Comic Sans MS" panose="030F0702030302020204" pitchFamily="66" charset="0"/>
                <a:ea typeface="黑体" panose="02010609060101010101" pitchFamily="49" charset="-122"/>
              </a:rPr>
              <a:t>f</a:t>
            </a:r>
            <a:r>
              <a:rPr lang="en-US" altLang="zh-CN" sz="1800" b="1" baseline="-25000" dirty="0" err="1">
                <a:latin typeface="Comic Sans MS" panose="030F0702030302020204" pitchFamily="66" charset="0"/>
                <a:ea typeface="黑体" panose="02010609060101010101" pitchFamily="49" charset="-122"/>
              </a:rPr>
              <a:t>b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=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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(a)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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(b),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即映射满足保运算性。故群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与一个双射变换群</a:t>
            </a:r>
            <a:r>
              <a:rPr lang="en-US" altLang="zh-CN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G′</a:t>
            </a:r>
            <a:r>
              <a:rPr lang="zh-CN" altLang="en-US" sz="1800" b="1" dirty="0">
                <a:latin typeface="Comic Sans MS" panose="030F0702030302020204" pitchFamily="66" charset="0"/>
                <a:ea typeface="黑体" panose="02010609060101010101" pitchFamily="49" charset="-122"/>
              </a:rPr>
              <a:t>同构。</a:t>
            </a:r>
            <a:r>
              <a:rPr lang="zh-CN" altLang="en-US" sz="1600" dirty="0">
                <a:latin typeface="Comic Sans MS" panose="030F0702030302020204" pitchFamily="66" charset="0"/>
                <a:ea typeface="黑体" panose="02010609060101010101" pitchFamily="49" charset="-122"/>
              </a:rPr>
              <a:t> </a:t>
            </a:r>
          </a:p>
          <a:p>
            <a:pPr marL="0" indent="0">
              <a:lnSpc>
                <a:spcPct val="110000"/>
              </a:lnSpc>
              <a:buFontTx/>
              <a:buNone/>
            </a:pPr>
            <a:endParaRPr lang="zh-CN" altLang="en-US" sz="1800" b="1" dirty="0">
              <a:latin typeface="Comic Sans MS" panose="030F0702030302020204" pitchFamily="66" charset="0"/>
              <a:ea typeface="黑体" panose="02010609060101010101" pitchFamily="49" charset="-122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96CCCCC-F991-4563-84B4-BCBE29F3A8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0068" y="3690909"/>
          <a:ext cx="64770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15732" imgH="272933" progId="">
                  <p:embed/>
                </p:oleObj>
              </mc:Choice>
              <mc:Fallback>
                <p:oleObj r:id="rId4" imgW="415732" imgH="272933" progId="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96CCCCC-F991-4563-84B4-BCBE29F3A8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0068" y="3690909"/>
                        <a:ext cx="64770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7C2ED97D-980F-49C7-85AF-75E5AFA97D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3081" y="3690909"/>
          <a:ext cx="3905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402929" imgH="260067" progId="">
                  <p:embed/>
                </p:oleObj>
              </mc:Choice>
              <mc:Fallback>
                <p:oleObj r:id="rId6" imgW="402929" imgH="260067" progId="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7C2ED97D-980F-49C7-85AF-75E5AFA97D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3081" y="3690909"/>
                        <a:ext cx="390525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A76D1DB0-083F-4B86-96DF-CACBEAC1B6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50141" y="4090959"/>
          <a:ext cx="3683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210448" imgH="262981" progId="">
                  <p:embed/>
                </p:oleObj>
              </mc:Choice>
              <mc:Fallback>
                <p:oleObj r:id="rId8" imgW="210448" imgH="262981" progId="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A76D1DB0-083F-4B86-96DF-CACBEAC1B6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0141" y="4090959"/>
                        <a:ext cx="368300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514E3C31-30D2-49DC-A760-D434E345DA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42304" y="4090959"/>
          <a:ext cx="3968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223481" imgH="275991" progId="">
                  <p:embed/>
                </p:oleObj>
              </mc:Choice>
              <mc:Fallback>
                <p:oleObj r:id="rId10" imgW="223481" imgH="275991" progId="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514E3C31-30D2-49DC-A760-D434E345DA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2304" y="4090959"/>
                        <a:ext cx="3968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29D97CB9-9164-438D-9487-516149EA65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6843" y="4544984"/>
          <a:ext cx="369888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210448" imgH="262981" progId="">
                  <p:embed/>
                </p:oleObj>
              </mc:Choice>
              <mc:Fallback>
                <p:oleObj r:id="rId12" imgW="210448" imgH="262981" progId="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29D97CB9-9164-438D-9487-516149EA65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6843" y="4544984"/>
                        <a:ext cx="369888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2405F29-6598-48AE-8298-CDBDE81A33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2193" y="4567209"/>
          <a:ext cx="3968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223481" imgH="275991" progId="">
                  <p:embed/>
                </p:oleObj>
              </mc:Choice>
              <mc:Fallback>
                <p:oleObj r:id="rId14" imgW="223481" imgH="275991" progId="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62405F29-6598-48AE-8298-CDBDE81A33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2193" y="4567209"/>
                        <a:ext cx="3968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CE846A4B-A96B-4139-B74F-4ACA1D0D9A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8522" y="4542901"/>
          <a:ext cx="50323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275991" imgH="275991" progId="">
                  <p:embed/>
                </p:oleObj>
              </mc:Choice>
              <mc:Fallback>
                <p:oleObj r:id="rId16" imgW="275991" imgH="275991" progId="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CE846A4B-A96B-4139-B74F-4ACA1D0D9A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8522" y="4542901"/>
                        <a:ext cx="50323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334D8CE5-9B85-463A-8FF0-3ECE32F28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2783" y="5422579"/>
            <a:ext cx="2806700" cy="831850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r>
              <a:rPr lang="zh-CN" altLang="en-US" sz="2400" b="1" dirty="0">
                <a:solidFill>
                  <a:srgbClr val="99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每一个有限群均与一个置换群同构。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4467180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5" name="内容占位符 51201">
            <a:extLst>
              <a:ext uri="{FF2B5EF4-FFF2-40B4-BE49-F238E27FC236}">
                <a16:creationId xmlns:a16="http://schemas.microsoft.com/office/drawing/2014/main" id="{520CAB04-9A07-4E6D-AFE3-638E862D9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386" y="889000"/>
            <a:ext cx="7705725" cy="58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09600" indent="-609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lvl="1" indent="-5334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4572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2600" lvl="3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9800" lvl="4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置换群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G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作用在集合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上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等价</a:t>
            </a: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划分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 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可以诱导出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上的一个等价关系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R: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	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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y(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xRy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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(g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g(x)=y))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altLang="zh-CN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在</a:t>
            </a:r>
            <a:r>
              <a:rPr kumimoji="0" lang="en-US" altLang="zh-CN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G</a:t>
            </a:r>
            <a:r>
              <a:rPr kumimoji="0" lang="zh-CN" alt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作用下的一个</a:t>
            </a: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轨道</a:t>
            </a:r>
            <a:r>
              <a:rPr kumimoji="0" lang="en-US" altLang="zh-CN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(Orbit)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[x]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={g(x)|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g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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G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},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记为：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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(x)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Blip>
                <a:blip r:embed="rId4"/>
              </a:buBlip>
              <a:tabLst/>
              <a:defRPr/>
            </a:pPr>
            <a:r>
              <a:rPr kumimoji="0" lang="en-US" altLang="zh-CN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a</a:t>
            </a:r>
            <a:r>
              <a:rPr kumimoji="0" lang="zh-CN" alt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为</a:t>
            </a:r>
            <a:r>
              <a:rPr kumimoji="0" lang="en-US" altLang="zh-CN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g</a:t>
            </a:r>
            <a:r>
              <a:rPr kumimoji="0" lang="zh-CN" alt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的一个</a:t>
            </a: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不动点</a:t>
            </a:r>
            <a:r>
              <a:rPr kumimoji="0" lang="en-US" altLang="zh-CN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(Fixed Element):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设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g∈G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a∈X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，若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g(a) = a. 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Fix</a:t>
            </a:r>
            <a:r>
              <a:rPr kumimoji="0" lang="en-US" altLang="zh-CN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(g)={a |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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, g(a)=a}  ?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   即在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</a:rPr>
              <a:t>作用下所有的不动点集合。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altLang="zh-CN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G</a:t>
            </a:r>
            <a:r>
              <a:rPr kumimoji="0" lang="zh-CN" alt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中使</a:t>
            </a:r>
            <a:r>
              <a:rPr kumimoji="0" lang="en-US" altLang="zh-CN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x</a:t>
            </a:r>
            <a:r>
              <a:rPr kumimoji="0" lang="zh-CN" alt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保持不动的</a:t>
            </a: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不动置换类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: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x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为不动点的群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的所有元素的集合，即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{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g|g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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G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, g(x)=x}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，简记为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Fix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G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(x)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。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/>
                <a:cs typeface="+mn-cs"/>
                <a:sym typeface="Wingdings" panose="05000000000000000000" pitchFamily="2" charset="2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9020086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" name="文本占位符 61441">
            <a:extLst>
              <a:ext uri="{FF2B5EF4-FFF2-40B4-BE49-F238E27FC236}">
                <a16:creationId xmlns:a16="http://schemas.microsoft.com/office/drawing/2014/main" id="{28E51291-C26A-41C9-B643-2B8D09DCA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75" y="981075"/>
            <a:ext cx="7697788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09600" indent="-609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lvl="1" indent="-5334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4572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2600" lvl="3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9800" lvl="4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示例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 X={</a:t>
            </a:r>
            <a:r>
              <a:rPr lang="en-US" altLang="zh-CN" sz="2400" dirty="0" err="1">
                <a:latin typeface="黑体" panose="02010609060101010101" pitchFamily="49" charset="-122"/>
                <a:ea typeface="黑体" panose="02010609060101010101" pitchFamily="49" charset="-122"/>
              </a:rPr>
              <a:t>a,b,c,d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}, G={I</a:t>
            </a:r>
            <a:r>
              <a:rPr lang="en-US" altLang="zh-CN" sz="2400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,P</a:t>
            </a:r>
            <a:r>
              <a:rPr lang="en-US" altLang="zh-CN" sz="2400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,P</a:t>
            </a:r>
            <a:r>
              <a:rPr lang="en-US" altLang="zh-CN" sz="2400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,P</a:t>
            </a:r>
            <a:r>
              <a:rPr lang="en-US" altLang="zh-CN" sz="2400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}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</a:p>
          <a:p>
            <a:pPr>
              <a:buFontTx/>
              <a:buAutoNum type="arabicParenR"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Tx/>
              <a:buAutoNum type="arabicParenR"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Tx/>
              <a:buAutoNum type="arabicParenR"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Tx/>
              <a:buAutoNum type="arabicParenR"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Tx/>
              <a:buAutoNum type="arabicParenR"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G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上的置换群？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G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上诱导出的等价关系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R?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G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作用下的轨道？</a:t>
            </a: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保持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中元素不动的不动置换类？</a:t>
            </a:r>
          </a:p>
        </p:txBody>
      </p:sp>
      <p:pic>
        <p:nvPicPr>
          <p:cNvPr id="7" name="图片 61443">
            <a:extLst>
              <a:ext uri="{FF2B5EF4-FFF2-40B4-BE49-F238E27FC236}">
                <a16:creationId xmlns:a16="http://schemas.microsoft.com/office/drawing/2014/main" id="{94772741-23F6-4E90-9D6B-226C61D8F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773238"/>
            <a:ext cx="6553200" cy="23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2093454"/>
      </p:ext>
    </p:extLst>
  </p:cSld>
  <p:clrMapOvr>
    <a:masterClrMapping/>
  </p:clrMapOvr>
  <p:transition spd="slow" advTm="0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文本占位符 62465">
            <a:extLst>
              <a:ext uri="{FF2B5EF4-FFF2-40B4-BE49-F238E27FC236}">
                <a16:creationId xmlns:a16="http://schemas.microsoft.com/office/drawing/2014/main" id="{8CA4C2B6-628D-4B76-87C6-4880FBAC09F2}"/>
              </a:ext>
            </a:extLst>
          </p:cNvPr>
          <p:cNvSpPr txBox="1">
            <a:spLocks noChangeArrowheads="1"/>
          </p:cNvSpPr>
          <p:nvPr/>
        </p:nvSpPr>
        <p:spPr>
          <a:xfrm>
            <a:off x="1857375" y="981075"/>
            <a:ext cx="7697788" cy="49291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观察</a:t>
            </a:r>
          </a:p>
          <a:p>
            <a:pPr>
              <a:buFontTx/>
              <a:buNone/>
            </a:pPr>
            <a:r>
              <a:rPr lang="en-US" altLang="zh-CN" dirty="0">
                <a:latin typeface="Comic Sans MS" panose="030F0702030302020204" pitchFamily="66" charset="0"/>
                <a:ea typeface="黑体" panose="02010609060101010101" pitchFamily="49" charset="-122"/>
              </a:rPr>
              <a:t>|G|</a:t>
            </a:r>
            <a:r>
              <a:rPr lang="zh-CN" altLang="en-US" dirty="0">
                <a:latin typeface="Comic Sans MS" panose="030F0702030302020204" pitchFamily="66" charset="0"/>
                <a:ea typeface="黑体" panose="02010609060101010101" pitchFamily="49" charset="-122"/>
              </a:rPr>
              <a:t>、</a:t>
            </a:r>
            <a:r>
              <a:rPr lang="en-US" altLang="zh-CN" dirty="0">
                <a:latin typeface="Comic Sans MS" panose="030F0702030302020204" pitchFamily="66" charset="0"/>
                <a:ea typeface="黑体" panose="02010609060101010101" pitchFamily="49" charset="-122"/>
              </a:rPr>
              <a:t>|</a:t>
            </a:r>
            <a:r>
              <a:rPr lang="en-US" altLang="zh-CN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</a:t>
            </a:r>
            <a:r>
              <a:rPr lang="en-US" altLang="zh-CN" dirty="0">
                <a:latin typeface="Comic Sans MS" panose="030F0702030302020204" pitchFamily="66" charset="0"/>
                <a:ea typeface="黑体" panose="02010609060101010101" pitchFamily="49" charset="-122"/>
              </a:rPr>
              <a:t>(x)|</a:t>
            </a:r>
            <a:r>
              <a:rPr lang="zh-CN" altLang="en-US" dirty="0">
                <a:latin typeface="Comic Sans MS" panose="030F0702030302020204" pitchFamily="66" charset="0"/>
                <a:ea typeface="黑体" panose="02010609060101010101" pitchFamily="49" charset="-122"/>
              </a:rPr>
              <a:t>与</a:t>
            </a:r>
            <a:r>
              <a:rPr lang="en-US" altLang="zh-CN" dirty="0">
                <a:latin typeface="Comic Sans MS" panose="030F0702030302020204" pitchFamily="66" charset="0"/>
                <a:ea typeface="黑体" panose="02010609060101010101" pitchFamily="49" charset="-122"/>
              </a:rPr>
              <a:t>|</a:t>
            </a:r>
            <a:r>
              <a:rPr lang="en-US" altLang="zh-CN" dirty="0" err="1">
                <a:latin typeface="Comic Sans MS" panose="030F0702030302020204" pitchFamily="66" charset="0"/>
                <a:ea typeface="黑体" panose="02010609060101010101" pitchFamily="49" charset="-122"/>
              </a:rPr>
              <a:t>Fix</a:t>
            </a:r>
            <a:r>
              <a:rPr lang="en-US" altLang="zh-CN" baseline="-25000" dirty="0" err="1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en-US" altLang="zh-CN" dirty="0">
                <a:latin typeface="Comic Sans MS" panose="030F0702030302020204" pitchFamily="66" charset="0"/>
                <a:ea typeface="黑体" panose="02010609060101010101" pitchFamily="49" charset="-122"/>
              </a:rPr>
              <a:t>(x)|</a:t>
            </a:r>
            <a:r>
              <a:rPr lang="zh-CN" altLang="en-US" dirty="0">
                <a:latin typeface="Comic Sans MS" panose="030F0702030302020204" pitchFamily="66" charset="0"/>
                <a:ea typeface="黑体" panose="02010609060101010101" pitchFamily="49" charset="-122"/>
              </a:rPr>
              <a:t>之间关系</a:t>
            </a: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？</a:t>
            </a:r>
          </a:p>
          <a:p>
            <a:pPr>
              <a:buFontTx/>
              <a:buNone/>
            </a:pPr>
            <a:endParaRPr lang="en-US" altLang="zh-CN" dirty="0">
              <a:latin typeface="Comic Sans MS" panose="030F0702030302020204" pitchFamily="66" charset="0"/>
              <a:ea typeface="黑体" panose="02010609060101010101" pitchFamily="49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mic Sans MS" panose="030F0702030302020204" pitchFamily="66" charset="0"/>
                <a:ea typeface="黑体" panose="02010609060101010101" pitchFamily="49" charset="-122"/>
              </a:rPr>
              <a:t>|G|=|</a:t>
            </a:r>
            <a:r>
              <a:rPr lang="en-US" altLang="zh-CN" dirty="0">
                <a:latin typeface="Comic Sans MS" panose="030F0702030302020204" pitchFamily="66" charset="0"/>
                <a:ea typeface="黑体" panose="02010609060101010101" pitchFamily="49" charset="-122"/>
                <a:sym typeface="Symbol" panose="05050102010706020507" pitchFamily="18" charset="2"/>
              </a:rPr>
              <a:t></a:t>
            </a:r>
            <a:r>
              <a:rPr lang="en-US" altLang="zh-CN" dirty="0">
                <a:latin typeface="Comic Sans MS" panose="030F0702030302020204" pitchFamily="66" charset="0"/>
                <a:ea typeface="黑体" panose="02010609060101010101" pitchFamily="49" charset="-122"/>
              </a:rPr>
              <a:t>(x)||</a:t>
            </a:r>
            <a:r>
              <a:rPr lang="en-US" altLang="zh-CN" dirty="0" err="1">
                <a:latin typeface="Comic Sans MS" panose="030F0702030302020204" pitchFamily="66" charset="0"/>
                <a:ea typeface="黑体" panose="02010609060101010101" pitchFamily="49" charset="-122"/>
              </a:rPr>
              <a:t>Fix</a:t>
            </a:r>
            <a:r>
              <a:rPr lang="en-US" altLang="zh-CN" baseline="-25000" dirty="0" err="1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en-US" altLang="zh-CN" dirty="0">
                <a:latin typeface="Comic Sans MS" panose="030F0702030302020204" pitchFamily="66" charset="0"/>
                <a:ea typeface="黑体" panose="02010609060101010101" pitchFamily="49" charset="-122"/>
              </a:rPr>
              <a:t>(x)|</a:t>
            </a:r>
          </a:p>
          <a:p>
            <a:pPr>
              <a:buFontTx/>
              <a:buNone/>
            </a:pPr>
            <a:r>
              <a:rPr lang="en-US" altLang="zh-CN" dirty="0">
                <a:latin typeface="Comic Sans MS" panose="030F0702030302020204" pitchFamily="66" charset="0"/>
                <a:ea typeface="黑体" panose="02010609060101010101" pitchFamily="49" charset="-122"/>
              </a:rPr>
              <a:t>	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(</a:t>
            </a:r>
            <a:r>
              <a:rPr lang="zh-CN" altLang="en-US" dirty="0">
                <a:latin typeface="Comic Sans MS" panose="030F0702030302020204" pitchFamily="66" charset="0"/>
                <a:ea typeface="黑体" panose="02010609060101010101" pitchFamily="49" charset="-122"/>
              </a:rPr>
              <a:t>群论中的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Lagrange </a:t>
            </a: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定理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)</a:t>
            </a:r>
          </a:p>
          <a:p>
            <a:pPr>
              <a:buFontTx/>
              <a:buNone/>
            </a:pPr>
            <a:endParaRPr lang="zh-CN" altLang="en-US" dirty="0">
              <a:solidFill>
                <a:srgbClr val="FF0000"/>
              </a:solidFill>
              <a:latin typeface="Comic Sans MS" panose="030F0702030302020204" pitchFamily="66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7330960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文本占位符 63489">
            <a:extLst>
              <a:ext uri="{FF2B5EF4-FFF2-40B4-BE49-F238E27FC236}">
                <a16:creationId xmlns:a16="http://schemas.microsoft.com/office/drawing/2014/main" id="{756BA7DF-044C-4550-B3CF-4EF443260B6C}"/>
              </a:ext>
            </a:extLst>
          </p:cNvPr>
          <p:cNvSpPr txBox="1">
            <a:spLocks noChangeArrowheads="1"/>
          </p:cNvSpPr>
          <p:nvPr/>
        </p:nvSpPr>
        <p:spPr>
          <a:xfrm>
            <a:off x="1857375" y="981075"/>
            <a:ext cx="7697788" cy="49291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b="1">
                <a:solidFill>
                  <a:srgbClr val="0000CC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Burnside</a:t>
            </a:r>
            <a:r>
              <a:rPr lang="zh-CN" altLang="en-US" b="1">
                <a:solidFill>
                  <a:srgbClr val="0000CC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定理</a:t>
            </a:r>
          </a:p>
          <a:p>
            <a:pPr marL="0" indent="0">
              <a:buFontTx/>
              <a:buNone/>
            </a:pPr>
            <a:r>
              <a:rPr lang="en-US" altLang="zh-CN" sz="2400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zh-CN" altLang="en-US" sz="2400">
                <a:latin typeface="Comic Sans MS" panose="030F0702030302020204" pitchFamily="66" charset="0"/>
                <a:ea typeface="黑体" panose="02010609060101010101" pitchFamily="49" charset="-122"/>
              </a:rPr>
              <a:t>是作用在有限集合</a:t>
            </a:r>
            <a:r>
              <a:rPr lang="en-US" altLang="zh-CN" sz="2400">
                <a:latin typeface="Comic Sans MS" panose="030F0702030302020204" pitchFamily="66" charset="0"/>
                <a:ea typeface="黑体" panose="02010609060101010101" pitchFamily="49" charset="-122"/>
              </a:rPr>
              <a:t>X</a:t>
            </a:r>
            <a:r>
              <a:rPr lang="zh-CN" altLang="en-US" sz="2400">
                <a:latin typeface="Comic Sans MS" panose="030F0702030302020204" pitchFamily="66" charset="0"/>
                <a:ea typeface="黑体" panose="02010609060101010101" pitchFamily="49" charset="-122"/>
              </a:rPr>
              <a:t>上的一个有限群，</a:t>
            </a:r>
            <a:r>
              <a:rPr lang="en-US" altLang="zh-CN" sz="2400">
                <a:latin typeface="Comic Sans MS" panose="030F0702030302020204" pitchFamily="66" charset="0"/>
                <a:ea typeface="黑体" panose="02010609060101010101" pitchFamily="49" charset="-122"/>
              </a:rPr>
              <a:t>X</a:t>
            </a:r>
            <a:r>
              <a:rPr lang="zh-CN" altLang="en-US" sz="2400">
                <a:latin typeface="Comic Sans MS" panose="030F0702030302020204" pitchFamily="66" charset="0"/>
                <a:ea typeface="黑体" panose="02010609060101010101" pitchFamily="49" charset="-122"/>
              </a:rPr>
              <a:t>在</a:t>
            </a:r>
            <a:r>
              <a:rPr lang="en-US" altLang="zh-CN" sz="2400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zh-CN" altLang="en-US" sz="2400">
                <a:latin typeface="Comic Sans MS" panose="030F0702030302020204" pitchFamily="66" charset="0"/>
                <a:ea typeface="黑体" panose="02010609060101010101" pitchFamily="49" charset="-122"/>
              </a:rPr>
              <a:t>作用下的轨道数为</a:t>
            </a:r>
          </a:p>
          <a:p>
            <a:pPr marL="0" indent="0">
              <a:buFontTx/>
              <a:buNone/>
            </a:pPr>
            <a:endParaRPr lang="zh-CN" altLang="en-US" sz="2400">
              <a:latin typeface="Comic Sans MS" panose="030F0702030302020204" pitchFamily="66" charset="0"/>
              <a:ea typeface="黑体" panose="02010609060101010101" pitchFamily="49" charset="-122"/>
            </a:endParaRPr>
          </a:p>
          <a:p>
            <a:pPr marL="0" indent="0">
              <a:buFontTx/>
              <a:buNone/>
            </a:pPr>
            <a:r>
              <a:rPr lang="zh-CN" altLang="en-US" sz="2400">
                <a:latin typeface="Comic Sans MS" panose="030F0702030302020204" pitchFamily="66" charset="0"/>
                <a:ea typeface="黑体" panose="02010609060101010101" pitchFamily="49" charset="-122"/>
              </a:rPr>
              <a:t>	</a:t>
            </a:r>
          </a:p>
          <a:p>
            <a:pPr marL="0" indent="0">
              <a:buFontTx/>
              <a:buNone/>
            </a:pPr>
            <a:endParaRPr lang="zh-CN" altLang="en-US" dirty="0">
              <a:latin typeface="Comic Sans MS" panose="030F0702030302020204" pitchFamily="66" charset="0"/>
              <a:ea typeface="黑体" panose="02010609060101010101" pitchFamily="49" charset="-122"/>
            </a:endParaRPr>
          </a:p>
        </p:txBody>
      </p:sp>
      <p:graphicFrame>
        <p:nvGraphicFramePr>
          <p:cNvPr id="5" name="对象 63492">
            <a:extLst>
              <a:ext uri="{FF2B5EF4-FFF2-40B4-BE49-F238E27FC236}">
                <a16:creationId xmlns:a16="http://schemas.microsoft.com/office/drawing/2014/main" id="{A78DCFBB-CA56-4493-9952-B27E5E6249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3304" y="3340471"/>
          <a:ext cx="2232025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989378" imgH="475580" progId="">
                  <p:embed/>
                </p:oleObj>
              </mc:Choice>
              <mc:Fallback>
                <p:oleObj r:id="rId4" imgW="989378" imgH="475580" progId="">
                  <p:embed/>
                  <p:pic>
                    <p:nvPicPr>
                      <p:cNvPr id="5" name="对象 63492">
                        <a:extLst>
                          <a:ext uri="{FF2B5EF4-FFF2-40B4-BE49-F238E27FC236}">
                            <a16:creationId xmlns:a16="http://schemas.microsoft.com/office/drawing/2014/main" id="{A78DCFBB-CA56-4493-9952-B27E5E6249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3304" y="3340471"/>
                        <a:ext cx="2232025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630978"/>
      </p:ext>
    </p:extLst>
  </p:cSld>
  <p:clrMapOvr>
    <a:masterClrMapping/>
  </p:clrMapOvr>
  <p:transition spd="slow" advTm="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6" name="图片 64515">
            <a:extLst>
              <a:ext uri="{FF2B5EF4-FFF2-40B4-BE49-F238E27FC236}">
                <a16:creationId xmlns:a16="http://schemas.microsoft.com/office/drawing/2014/main" id="{82E8D42B-0CED-402F-BEB6-D875B628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3" y="814336"/>
            <a:ext cx="8137525" cy="587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0684217"/>
      </p:ext>
    </p:extLst>
  </p:cSld>
  <p:clrMapOvr>
    <a:masterClrMapping/>
  </p:clrMapOvr>
  <p:transition spd="slow" advTm="0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文本占位符 43010">
            <a:extLst>
              <a:ext uri="{FF2B5EF4-FFF2-40B4-BE49-F238E27FC236}">
                <a16:creationId xmlns:a16="http://schemas.microsoft.com/office/drawing/2014/main" id="{806056E2-3328-462F-8D0B-0D6BF050569E}"/>
              </a:ext>
            </a:extLst>
          </p:cNvPr>
          <p:cNvSpPr txBox="1">
            <a:spLocks noChangeArrowheads="1"/>
          </p:cNvSpPr>
          <p:nvPr/>
        </p:nvSpPr>
        <p:spPr>
          <a:xfrm>
            <a:off x="2036836" y="1357090"/>
            <a:ext cx="7697788" cy="49291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zh-CN" altLang="en-US">
                <a:solidFill>
                  <a:srgbClr val="FF3300"/>
                </a:solidFill>
                <a:latin typeface="迷你简卡通" charset="-122"/>
                <a:ea typeface="迷你简卡通" charset="-122"/>
                <a:sym typeface="Arial" panose="020B0604020202020204" pitchFamily="34" charset="0"/>
              </a:rPr>
              <a:t>着色方案计数问题</a:t>
            </a:r>
          </a:p>
          <a:p>
            <a:pPr>
              <a:buFontTx/>
              <a:buNone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给出一个有p个元素的集合S， 用k种颜色给这些元素染色， 求本质</a:t>
            </a:r>
          </a:p>
          <a:p>
            <a:pPr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不同的方案个数。 为了定义 “本质不同” 的含义， 需要给出一个</a:t>
            </a:r>
          </a:p>
          <a:p>
            <a:pPr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关于这p个元素的置换群G， 对于G中的任意置换f ， 每个方案a和</a:t>
            </a:r>
          </a:p>
          <a:p>
            <a:pPr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它在f 作用下的结果被看成是本质相同的。</a:t>
            </a:r>
          </a:p>
          <a:p>
            <a:pPr>
              <a:buFontTx/>
              <a:buNone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“本质相同”关系是一个等价关系， 因此该关系把着色方案分成了</a:t>
            </a:r>
          </a:p>
          <a:p>
            <a:pPr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若干个等价类， 目的就是要计算出等价类的数目。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1331954"/>
      </p:ext>
    </p:extLst>
  </p:cSld>
  <p:clrMapOvr>
    <a:masterClrMapping/>
  </p:clrMapOvr>
  <p:transition spd="slow" advTm="0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8" name="文本占位符 41986">
            <a:extLst>
              <a:ext uri="{FF2B5EF4-FFF2-40B4-BE49-F238E27FC236}">
                <a16:creationId xmlns:a16="http://schemas.microsoft.com/office/drawing/2014/main" id="{6C632338-A58D-4C15-AC39-C2490836B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75" y="981075"/>
            <a:ext cx="3778250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09600" indent="-609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lvl="1" indent="-5334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4572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2600" lvl="3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9800" lvl="4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FontTx/>
              <a:buNone/>
            </a:pPr>
            <a:r>
              <a:rPr lang="zh-CN" altLang="en-US" sz="2000" b="1" dirty="0">
                <a:solidFill>
                  <a:srgbClr val="0000CC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图着色计数问题</a:t>
            </a:r>
          </a:p>
          <a:p>
            <a:pPr>
              <a:lnSpc>
                <a:spcPct val="110000"/>
              </a:lnSpc>
              <a:buFontTx/>
              <a:buNone/>
            </a:pPr>
            <a:endParaRPr lang="zh-CN" altLang="en-US" sz="2400" b="1" dirty="0">
              <a:solidFill>
                <a:srgbClr val="0000CC"/>
              </a:solidFill>
              <a:latin typeface="Comic Sans MS" panose="030F0702030302020204" pitchFamily="66" charset="0"/>
              <a:ea typeface="黑体" panose="02010609060101010101" pitchFamily="49" charset="-122"/>
            </a:endParaRPr>
          </a:p>
        </p:txBody>
      </p:sp>
      <p:pic>
        <p:nvPicPr>
          <p:cNvPr id="9" name="内容占位符 41988">
            <a:extLst>
              <a:ext uri="{FF2B5EF4-FFF2-40B4-BE49-F238E27FC236}">
                <a16:creationId xmlns:a16="http://schemas.microsoft.com/office/drawing/2014/main" id="{854B46B1-4C0E-4E0A-9BFF-7CAD5458B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275" y="2636838"/>
            <a:ext cx="7127875" cy="210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84DB19-1FAB-4505-9808-C8D7F45F0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8" y="4941888"/>
            <a:ext cx="5761037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内容占位符 41990">
            <a:extLst>
              <a:ext uri="{FF2B5EF4-FFF2-40B4-BE49-F238E27FC236}">
                <a16:creationId xmlns:a16="http://schemas.microsoft.com/office/drawing/2014/main" id="{12086E73-3672-43F2-91C1-E2B7D4279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1475" y="1416050"/>
            <a:ext cx="8210550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09600" indent="-609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lvl="1" indent="-5334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4572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2600" lvl="3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9800" lvl="4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►"/>
              <a:defRPr sz="20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marR="0" lvl="0" indent="-6096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/>
                <a:cs typeface="+mn-cs"/>
              </a:rPr>
              <a:t>对2 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×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/>
                <a:cs typeface="+mn-cs"/>
              </a:rPr>
              <a:t> 2的方阵用黑白两种颜色涂色， 问能得到多少种不同的图像？ 经过顺时针旋转使之吻合的两种方案， 算是同一种方案。</a:t>
            </a:r>
          </a:p>
        </p:txBody>
      </p:sp>
    </p:spTree>
    <p:extLst>
      <p:ext uri="{BB962C8B-B14F-4D97-AF65-F5344CB8AC3E}">
        <p14:creationId xmlns:p14="http://schemas.microsoft.com/office/powerpoint/2010/main" val="228380113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4">
            <a:extLst>
              <a:ext uri="{FF2B5EF4-FFF2-40B4-BE49-F238E27FC236}">
                <a16:creationId xmlns:a16="http://schemas.microsoft.com/office/drawing/2014/main" id="{13E189C7-8218-4052-85AE-E01EC1124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64B779-9396-48EB-B140-9E858B00E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124" y="1377244"/>
            <a:ext cx="8069751" cy="410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26900"/>
      </p:ext>
    </p:extLst>
  </p:cSld>
  <p:clrMapOvr>
    <a:masterClrMapping/>
  </p:clrMapOvr>
  <p:transition spd="slow" advTm="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文本占位符 65537">
            <a:extLst>
              <a:ext uri="{FF2B5EF4-FFF2-40B4-BE49-F238E27FC236}">
                <a16:creationId xmlns:a16="http://schemas.microsoft.com/office/drawing/2014/main" id="{FB53DBD0-7FE0-4B17-AF19-FA9E55CE33FD}"/>
              </a:ext>
            </a:extLst>
          </p:cNvPr>
          <p:cNvSpPr txBox="1">
            <a:spLocks noChangeArrowheads="1"/>
          </p:cNvSpPr>
          <p:nvPr/>
        </p:nvSpPr>
        <p:spPr>
          <a:xfrm>
            <a:off x="1857375" y="981075"/>
            <a:ext cx="7697788" cy="49291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b="1" dirty="0" err="1">
                <a:solidFill>
                  <a:srgbClr val="0000CC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Plóya</a:t>
            </a:r>
            <a:r>
              <a:rPr lang="zh-CN" altLang="en-US" b="1" dirty="0">
                <a:solidFill>
                  <a:srgbClr val="0000CC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计数原理</a:t>
            </a:r>
          </a:p>
          <a:p>
            <a:pPr marL="0" indent="0">
              <a:buFontTx/>
              <a:buNone/>
            </a:pPr>
            <a:r>
              <a:rPr lang="en-US" altLang="zh-CN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G</a:t>
            </a:r>
            <a:r>
              <a:rPr lang="zh-CN" altLang="en-US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是作用在集合</a:t>
            </a:r>
            <a:r>
              <a:rPr lang="en-US" altLang="zh-CN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X</a:t>
            </a:r>
            <a:r>
              <a:rPr lang="zh-CN" altLang="en-US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上的一个有限群，如果用</a:t>
            </a:r>
            <a:r>
              <a:rPr lang="en-US" altLang="zh-CN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k</a:t>
            </a:r>
            <a:r>
              <a:rPr lang="zh-CN" altLang="en-US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种颜色对</a:t>
            </a:r>
            <a:r>
              <a:rPr lang="en-US" altLang="zh-CN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X</a:t>
            </a:r>
            <a:r>
              <a:rPr lang="zh-CN" altLang="en-US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中元素着色，则本质不同的着色数为</a:t>
            </a:r>
          </a:p>
          <a:p>
            <a:pPr marL="0" indent="0">
              <a:buFontTx/>
              <a:buNone/>
            </a:pPr>
            <a:endParaRPr lang="en-US" altLang="zh-CN" sz="2400" dirty="0">
              <a:latin typeface="Comic Sans MS" panose="030F0702030302020204" pitchFamily="66" charset="0"/>
              <a:ea typeface="黑体" panose="02010609060101010101" pitchFamily="49" charset="-122"/>
            </a:endParaRPr>
          </a:p>
          <a:p>
            <a:pPr marL="0" indent="0">
              <a:buFontTx/>
              <a:buNone/>
            </a:pPr>
            <a:r>
              <a:rPr lang="en-US" altLang="zh-CN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C(k)= </a:t>
            </a:r>
            <a:endParaRPr lang="zh-CN" altLang="en-US" sz="2400" dirty="0">
              <a:latin typeface="Comic Sans MS" panose="030F0702030302020204" pitchFamily="66" charset="0"/>
              <a:ea typeface="黑体" panose="02010609060101010101" pitchFamily="49" charset="-122"/>
            </a:endParaRPr>
          </a:p>
          <a:p>
            <a:pPr marL="0" indent="0">
              <a:buFontTx/>
              <a:buNone/>
            </a:pPr>
            <a:endParaRPr lang="zh-CN" altLang="en-US" sz="2400" dirty="0">
              <a:latin typeface="Comic Sans MS" panose="030F0702030302020204" pitchFamily="66" charset="0"/>
              <a:ea typeface="黑体" panose="02010609060101010101" pitchFamily="49" charset="-122"/>
            </a:endParaRPr>
          </a:p>
          <a:p>
            <a:pPr marL="0" indent="0">
              <a:buFontTx/>
              <a:buNone/>
            </a:pPr>
            <a:r>
              <a:rPr lang="zh-CN" altLang="en-US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其中，</a:t>
            </a:r>
            <a:r>
              <a:rPr lang="en-US" altLang="zh-CN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m(g)</a:t>
            </a:r>
            <a:r>
              <a:rPr lang="zh-CN" altLang="en-US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为</a:t>
            </a:r>
            <a:r>
              <a:rPr lang="en-US" altLang="zh-CN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&lt;g&gt;</a:t>
            </a:r>
            <a:r>
              <a:rPr lang="zh-CN" altLang="en-US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作用在</a:t>
            </a:r>
            <a:r>
              <a:rPr lang="en-US" altLang="zh-CN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X</a:t>
            </a:r>
            <a:r>
              <a:rPr lang="zh-CN" altLang="en-US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上的轨道数量，</a:t>
            </a:r>
            <a:r>
              <a:rPr lang="en-US" altLang="zh-CN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&lt;g&gt;</a:t>
            </a:r>
            <a:r>
              <a:rPr lang="zh-CN" altLang="en-US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称为</a:t>
            </a:r>
            <a:r>
              <a:rPr lang="zh-CN" altLang="en-US" sz="2400" dirty="0">
                <a:solidFill>
                  <a:srgbClr val="0000CC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循环群</a:t>
            </a:r>
            <a:r>
              <a:rPr lang="zh-CN" altLang="en-US" sz="2400" dirty="0">
                <a:latin typeface="Comic Sans MS" panose="030F0702030302020204" pitchFamily="66" charset="0"/>
                <a:ea typeface="黑体" panose="02010609060101010101" pitchFamily="49" charset="-122"/>
              </a:rPr>
              <a:t>。 </a:t>
            </a:r>
          </a:p>
        </p:txBody>
      </p:sp>
      <p:graphicFrame>
        <p:nvGraphicFramePr>
          <p:cNvPr id="5" name="对象 65540">
            <a:extLst>
              <a:ext uri="{FF2B5EF4-FFF2-40B4-BE49-F238E27FC236}">
                <a16:creationId xmlns:a16="http://schemas.microsoft.com/office/drawing/2014/main" id="{BB84AC55-20A8-419A-8DBA-110BE25D0C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67988" y="2454275"/>
          <a:ext cx="172720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732158" imgH="475372" progId="">
                  <p:embed/>
                </p:oleObj>
              </mc:Choice>
              <mc:Fallback>
                <p:oleObj r:id="rId4" imgW="732158" imgH="475372" progId="">
                  <p:embed/>
                  <p:pic>
                    <p:nvPicPr>
                      <p:cNvPr id="5" name="对象 65540">
                        <a:extLst>
                          <a:ext uri="{FF2B5EF4-FFF2-40B4-BE49-F238E27FC236}">
                            <a16:creationId xmlns:a16="http://schemas.microsoft.com/office/drawing/2014/main" id="{BB84AC55-20A8-419A-8DBA-110BE25D0C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7988" y="2454275"/>
                        <a:ext cx="1727200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9967110"/>
      </p:ext>
    </p:extLst>
  </p:cSld>
  <p:clrMapOvr>
    <a:masterClrMapping/>
  </p:clrMapOvr>
  <p:transition spd="slow" advTm="0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4">
            <a:extLst>
              <a:ext uri="{FF2B5EF4-FFF2-40B4-BE49-F238E27FC236}">
                <a16:creationId xmlns:a16="http://schemas.microsoft.com/office/drawing/2014/main" id="{13E189C7-8218-4052-85AE-E01EC1124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9C91D8-9DC7-4DDB-BC69-17F9BE2E5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5" y="1455738"/>
            <a:ext cx="5519839" cy="41040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D2FFBA5-982A-4CFE-B342-6E652224641C}"/>
              </a:ext>
            </a:extLst>
          </p:cNvPr>
          <p:cNvSpPr/>
          <p:nvPr/>
        </p:nvSpPr>
        <p:spPr>
          <a:xfrm>
            <a:off x="7670335" y="1717518"/>
            <a:ext cx="352896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“大家天天都这么想：</a:t>
            </a:r>
            <a:r>
              <a:rPr lang="zh-CN" altLang="en-US" sz="24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‘算了吧，时间有的是，明天再学也不迟。’现在看看我们的结果吧。唉，总要把学习拖到明天</a:t>
            </a:r>
            <a:r>
              <a:rPr lang="en-US" altLang="zh-CN"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···</a:t>
            </a:r>
            <a:r>
              <a:rPr lang="zh-CN" altLang="en-US"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endParaRPr lang="en-US" altLang="zh-CN" sz="2400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9564324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标题 5121">
            <a:extLst>
              <a:ext uri="{FF2B5EF4-FFF2-40B4-BE49-F238E27FC236}">
                <a16:creationId xmlns:a16="http://schemas.microsoft.com/office/drawing/2014/main" id="{464C7076-CF92-436E-B45B-DC7C5B8EC474}"/>
              </a:ext>
            </a:extLst>
          </p:cNvPr>
          <p:cNvSpPr txBox="1">
            <a:spLocks/>
          </p:cNvSpPr>
          <p:nvPr/>
        </p:nvSpPr>
        <p:spPr>
          <a:xfrm>
            <a:off x="1915160" y="2860675"/>
            <a:ext cx="8361680" cy="1136650"/>
          </a:xfrm>
          <a:prstGeom prst="rect">
            <a:avLst/>
          </a:prstGeom>
          <a:ln>
            <a:noFill/>
            <a:miter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lnSpc>
                <a:spcPct val="135000"/>
              </a:lnSpc>
            </a:pPr>
            <a:r>
              <a:rPr lang="zh-CN" altLang="en-US" sz="4200" b="1" noProof="1">
                <a:solidFill>
                  <a:srgbClr val="CC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2" charset="-122"/>
              </a:rPr>
              <a:t>复习</a:t>
            </a:r>
            <a:endParaRPr lang="en-US" altLang="zh-CN" sz="4200" b="1" noProof="1">
              <a:solidFill>
                <a:srgbClr val="CC33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SimHei" panose="02010609060101010101" pitchFamily="2" charset="-122"/>
            </a:endParaRPr>
          </a:p>
          <a:p>
            <a:pPr algn="ctr" fontAlgn="base">
              <a:lnSpc>
                <a:spcPct val="135000"/>
              </a:lnSpc>
            </a:pPr>
            <a:r>
              <a:rPr lang="en-US" altLang="x-none" sz="42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Re</a:t>
            </a:r>
            <a:r>
              <a:rPr lang="en-US" altLang="zh-CN" sz="42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546386591"/>
      </p:ext>
    </p:extLst>
  </p:cSld>
  <p:clrMapOvr>
    <a:masterClrMapping/>
  </p:clrMapOvr>
  <p:transition spd="slow" advTm="0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Quiz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5CAF76-78C5-46FD-B6FF-7C83947D6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076" y="1639539"/>
            <a:ext cx="9425563" cy="412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22408"/>
      </p:ext>
    </p:extLst>
  </p:cSld>
  <p:clrMapOvr>
    <a:masterClrMapping/>
  </p:clrMapOvr>
  <p:transition spd="slow" advTm="0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Quiz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B7E240-80EF-4082-B3C3-3EB6285C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097" y="1292404"/>
            <a:ext cx="9657806" cy="485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19614"/>
      </p:ext>
    </p:extLst>
  </p:cSld>
  <p:clrMapOvr>
    <a:masterClrMapping/>
  </p:clrMapOvr>
  <p:transition spd="slow" advTm="0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78" y="20039"/>
            <a:ext cx="1439410" cy="14359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D07ADE4-A806-4859-BC23-6B7117D917DC}"/>
              </a:ext>
            </a:extLst>
          </p:cNvPr>
          <p:cNvSpPr/>
          <p:nvPr/>
        </p:nvSpPr>
        <p:spPr>
          <a:xfrm>
            <a:off x="1446447" y="1103594"/>
            <a:ext cx="2037737" cy="7048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FontTx/>
              <a:buNone/>
            </a:pPr>
            <a:r>
              <a:rPr lang="zh-CN" altLang="en-US" sz="3600" b="1" dirty="0">
                <a:solidFill>
                  <a:srgbClr val="800000"/>
                </a:solidFill>
                <a:ea typeface="黑体" panose="02010609060101010101" pitchFamily="49" charset="-122"/>
              </a:rPr>
              <a:t>课程考核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F30562-9B36-4E4D-B09F-4D4501B6E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43" y="2059539"/>
            <a:ext cx="10640782" cy="316053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6E9C9B-92EF-4075-A396-2FD3BA604A26}"/>
              </a:ext>
            </a:extLst>
          </p:cNvPr>
          <p:cNvSpPr txBox="1"/>
          <p:nvPr/>
        </p:nvSpPr>
        <p:spPr>
          <a:xfrm>
            <a:off x="4118999" y="5823578"/>
            <a:ext cx="3954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wuyq@cug.edu.cn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E8FCEBF9-E7AF-43FF-AB8A-77B590A9F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456383"/>
      </p:ext>
    </p:extLst>
  </p:cSld>
  <p:clrMapOvr>
    <a:masterClrMapping/>
  </p:clrMapOvr>
  <p:transition spd="slow" advTm="0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标题 5121">
            <a:extLst>
              <a:ext uri="{FF2B5EF4-FFF2-40B4-BE49-F238E27FC236}">
                <a16:creationId xmlns:a16="http://schemas.microsoft.com/office/drawing/2014/main" id="{1BCED72F-2B29-4AF3-9161-6EA21417345C}"/>
              </a:ext>
            </a:extLst>
          </p:cNvPr>
          <p:cNvSpPr txBox="1">
            <a:spLocks/>
          </p:cNvSpPr>
          <p:nvPr/>
        </p:nvSpPr>
        <p:spPr>
          <a:xfrm>
            <a:off x="1373508" y="3206720"/>
            <a:ext cx="8690704" cy="113665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5000"/>
              </a:lnSpc>
            </a:pPr>
            <a:r>
              <a:rPr lang="zh-CN" altLang="en-US" sz="4800" b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数理逻辑  </a:t>
            </a:r>
            <a:endParaRPr lang="en-US" altLang="zh-CN" sz="4800" b="1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anose="02010609060101010101" pitchFamily="49" charset="-122"/>
            </a:endParaRPr>
          </a:p>
          <a:p>
            <a:pPr>
              <a:lnSpc>
                <a:spcPct val="135000"/>
              </a:lnSpc>
            </a:pPr>
            <a:r>
              <a:rPr lang="en-US" altLang="zh-CN" sz="4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Mathematical Logic</a:t>
            </a:r>
            <a:br>
              <a:rPr lang="en-US" altLang="zh-CN" sz="4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altLang="zh-CN" sz="48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7862422"/>
      </p:ext>
    </p:extLst>
  </p:cSld>
  <p:clrMapOvr>
    <a:masterClrMapping/>
  </p:clrMapOvr>
  <p:transition spd="slow" advTm="0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A1F33E-E9F5-B3E6-E481-2089D876F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796" y="1455738"/>
            <a:ext cx="8463312" cy="455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28099"/>
      </p:ext>
    </p:extLst>
  </p:cSld>
  <p:clrMapOvr>
    <a:masterClrMapping/>
  </p:clrMapOvr>
  <p:transition spd="slow" advTm="0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标题 5121">
            <a:extLst>
              <a:ext uri="{FF2B5EF4-FFF2-40B4-BE49-F238E27FC236}">
                <a16:creationId xmlns:a16="http://schemas.microsoft.com/office/drawing/2014/main" id="{417984CC-28EB-4F45-A207-20967B68ED14}"/>
              </a:ext>
            </a:extLst>
          </p:cNvPr>
          <p:cNvSpPr txBox="1">
            <a:spLocks/>
          </p:cNvSpPr>
          <p:nvPr/>
        </p:nvSpPr>
        <p:spPr>
          <a:xfrm>
            <a:off x="1373508" y="3206720"/>
            <a:ext cx="8690704" cy="113665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5000"/>
              </a:lnSpc>
            </a:pPr>
            <a:r>
              <a:rPr lang="zh-CN" altLang="en-US" sz="4800" b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集合论  </a:t>
            </a:r>
            <a:r>
              <a:rPr lang="en-US" altLang="zh-CN" sz="4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>
              <a:lnSpc>
                <a:spcPct val="135000"/>
              </a:lnSpc>
            </a:pPr>
            <a:r>
              <a:rPr lang="en-US" altLang="zh-CN" sz="4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Set Theory</a:t>
            </a:r>
            <a:br>
              <a:rPr lang="en-US" altLang="zh-CN" sz="4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altLang="zh-CN" sz="48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552024"/>
      </p:ext>
    </p:extLst>
  </p:cSld>
  <p:clrMapOvr>
    <a:masterClrMapping/>
  </p:clrMapOvr>
  <p:transition spd="slow" advTm="0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D072EA-C4EF-87DD-8971-F2D963FA9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5" y="1758323"/>
            <a:ext cx="9145536" cy="397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13072"/>
      </p:ext>
    </p:extLst>
  </p:cSld>
  <p:clrMapOvr>
    <a:masterClrMapping/>
  </p:clrMapOvr>
  <p:transition spd="slow" advTm="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91E7A5-716D-41D4-9EA5-83854DDFE388}"/>
              </a:ext>
            </a:extLst>
          </p:cNvPr>
          <p:cNvSpPr/>
          <p:nvPr/>
        </p:nvSpPr>
        <p:spPr>
          <a:xfrm>
            <a:off x="5061101" y="2644170"/>
            <a:ext cx="20697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noProof="1">
                <a:solidFill>
                  <a:srgbClr val="CC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2" charset="-122"/>
              </a:rPr>
              <a:t>群  </a:t>
            </a:r>
            <a:endParaRPr lang="en-US" altLang="zh-CN" sz="4800" b="1" noProof="1">
              <a:solidFill>
                <a:srgbClr val="CC33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SimHei" panose="02010609060101010101" pitchFamily="2" charset="-122"/>
            </a:endParaRPr>
          </a:p>
          <a:p>
            <a:pPr algn="ctr"/>
            <a:r>
              <a:rPr lang="en-US" altLang="x-none" sz="48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G</a:t>
            </a:r>
            <a:r>
              <a:rPr lang="en-US" altLang="zh-CN" sz="48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roup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029582487"/>
      </p:ext>
    </p:extLst>
  </p:cSld>
  <p:clrMapOvr>
    <a:masterClrMapping/>
  </p:clrMapOvr>
  <p:transition spd="slow" advTm="0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标题 5121">
            <a:extLst>
              <a:ext uri="{FF2B5EF4-FFF2-40B4-BE49-F238E27FC236}">
                <a16:creationId xmlns:a16="http://schemas.microsoft.com/office/drawing/2014/main" id="{59B4AF20-5F07-4D23-97F4-2437D8B9A5FA}"/>
              </a:ext>
            </a:extLst>
          </p:cNvPr>
          <p:cNvSpPr txBox="1">
            <a:spLocks/>
          </p:cNvSpPr>
          <p:nvPr/>
        </p:nvSpPr>
        <p:spPr>
          <a:xfrm>
            <a:off x="1915160" y="2860675"/>
            <a:ext cx="8361680" cy="1136650"/>
          </a:xfrm>
          <a:prstGeom prst="rect">
            <a:avLst/>
          </a:prstGeom>
          <a:ln>
            <a:noFill/>
            <a:miter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lnSpc>
                <a:spcPct val="135000"/>
              </a:lnSpc>
            </a:pPr>
            <a:r>
              <a:rPr lang="zh-CN" altLang="en-US" sz="4200" b="1" noProof="1">
                <a:solidFill>
                  <a:srgbClr val="CC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2" charset="-122"/>
              </a:rPr>
              <a:t>图 论</a:t>
            </a:r>
            <a:endParaRPr lang="en-US" altLang="zh-CN" sz="4200" b="1" noProof="1">
              <a:solidFill>
                <a:srgbClr val="CC33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SimHei" panose="02010609060101010101" pitchFamily="2" charset="-122"/>
            </a:endParaRPr>
          </a:p>
          <a:p>
            <a:pPr algn="ctr" fontAlgn="base">
              <a:lnSpc>
                <a:spcPct val="135000"/>
              </a:lnSpc>
            </a:pPr>
            <a:r>
              <a:rPr lang="en-US" altLang="x-none" sz="42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Graph Theory</a:t>
            </a:r>
            <a:endParaRPr lang="en-US" altLang="zh-CN" sz="4200" b="1" noProof="1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9678906"/>
      </p:ext>
    </p:extLst>
  </p:cSld>
  <p:clrMapOvr>
    <a:masterClrMapping/>
  </p:clrMapOvr>
  <p:transition spd="slow" advTm="0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378FDF-4562-1A14-45E4-3E56A8E8B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655" y="1023867"/>
            <a:ext cx="5885229" cy="48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89196"/>
      </p:ext>
    </p:extLst>
  </p:cSld>
  <p:clrMapOvr>
    <a:masterClrMapping/>
  </p:clrMapOvr>
  <p:transition spd="slow" advTm="0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4A61931-FECD-44DC-A252-1C1260CA1277}"/>
              </a:ext>
            </a:extLst>
          </p:cNvPr>
          <p:cNvSpPr/>
          <p:nvPr/>
        </p:nvSpPr>
        <p:spPr>
          <a:xfrm>
            <a:off x="3299401" y="2644170"/>
            <a:ext cx="559319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noProof="1">
                <a:solidFill>
                  <a:srgbClr val="CC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2" charset="-122"/>
              </a:rPr>
              <a:t>抽象代数  </a:t>
            </a:r>
            <a:endParaRPr lang="en-US" altLang="zh-CN" sz="4800" b="1" noProof="1">
              <a:solidFill>
                <a:srgbClr val="CC33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SimHei" panose="02010609060101010101" pitchFamily="2" charset="-122"/>
            </a:endParaRPr>
          </a:p>
          <a:p>
            <a:pPr algn="ctr"/>
            <a:r>
              <a:rPr lang="en-US" altLang="x-none" sz="4800" b="1" noProof="1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Abstract Structure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494434492"/>
      </p:ext>
    </p:extLst>
  </p:cSld>
  <p:clrMapOvr>
    <a:masterClrMapping/>
  </p:clrMapOvr>
  <p:transition spd="slow" advTm="0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DB8E09-2082-CCA4-056B-7842F5C36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235" y="927208"/>
            <a:ext cx="6446828" cy="30348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4F419E-878E-AC78-56CD-FA2C52E22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235" y="3791139"/>
            <a:ext cx="5773546" cy="266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1490"/>
      </p:ext>
    </p:extLst>
  </p:cSld>
  <p:clrMapOvr>
    <a:masterClrMapping/>
  </p:clrMapOvr>
  <p:transition spd="slow" advTm="0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82C39-D2C4-D73B-E197-F816ADF88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4">
            <a:extLst>
              <a:ext uri="{FF2B5EF4-FFF2-40B4-BE49-F238E27FC236}">
                <a16:creationId xmlns:a16="http://schemas.microsoft.com/office/drawing/2014/main" id="{03F897A0-0305-36B7-751C-F757E26E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7D466A-B9BA-0181-A2CD-27295EB14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550" y="1021762"/>
            <a:ext cx="6248899" cy="48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66976"/>
      </p:ext>
    </p:extLst>
  </p:cSld>
  <p:clrMapOvr>
    <a:masterClrMapping/>
  </p:clrMapOvr>
  <p:transition spd="slow" advTm="0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3D6666-92AB-423E-A231-38C678E67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135" y="1292404"/>
            <a:ext cx="8515729" cy="466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02094"/>
      </p:ext>
    </p:extLst>
  </p:cSld>
  <p:clrMapOvr>
    <a:masterClrMapping/>
  </p:clrMapOvr>
  <p:transition spd="slow" advTm="0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457" y="92075"/>
            <a:ext cx="78795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Review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822FFA-7B39-485C-97B9-4C6D0632F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691" y="1292404"/>
            <a:ext cx="5465078" cy="364338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11A3947-D7AC-46F7-9E05-216AF65938E1}"/>
              </a:ext>
            </a:extLst>
          </p:cNvPr>
          <p:cNvSpPr txBox="1"/>
          <p:nvPr/>
        </p:nvSpPr>
        <p:spPr>
          <a:xfrm>
            <a:off x="3246539" y="5486400"/>
            <a:ext cx="6249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2026.1.22   9:00-11:00</a:t>
            </a:r>
            <a:endParaRPr lang="zh-CN" altLang="en-US" sz="32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4236305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5" name="内容占位符 80897">
            <a:extLst>
              <a:ext uri="{FF2B5EF4-FFF2-40B4-BE49-F238E27FC236}">
                <a16:creationId xmlns:a16="http://schemas.microsoft.com/office/drawing/2014/main" id="{BECBA2E7-7D2C-4E8B-907F-6B5CF3C1AE50}"/>
              </a:ext>
            </a:extLst>
          </p:cNvPr>
          <p:cNvSpPr txBox="1">
            <a:spLocks noChangeArrowheads="1"/>
          </p:cNvSpPr>
          <p:nvPr/>
        </p:nvSpPr>
        <p:spPr>
          <a:xfrm>
            <a:off x="1879195" y="1584556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buFontTx/>
              <a:buNone/>
            </a:pPr>
            <a:r>
              <a:rPr kumimoji="1"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商群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(Quotient group) </a:t>
            </a:r>
          </a:p>
          <a:p>
            <a:pPr>
              <a:lnSpc>
                <a:spcPct val="125000"/>
              </a:lnSpc>
              <a:buFontTx/>
              <a:buNone/>
            </a:pP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&lt;G/N;*&gt;,*: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Na,Nb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N,Na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Nb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={n</a:t>
            </a:r>
            <a:r>
              <a:rPr lang="en-US" altLang="zh-CN" sz="2400" b="1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</a:t>
            </a:r>
            <a:r>
              <a:rPr lang="en-US" altLang="zh-CN" sz="2400" b="1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b|n</a:t>
            </a:r>
            <a:r>
              <a:rPr lang="en-US" altLang="zh-CN" sz="2400" b="1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,n</a:t>
            </a:r>
            <a:r>
              <a:rPr lang="en-US" altLang="zh-CN" sz="2400" b="1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N}=Nab</a:t>
            </a:r>
          </a:p>
          <a:p>
            <a:pPr>
              <a:lnSpc>
                <a:spcPct val="125000"/>
              </a:lnSpc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1)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G/N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上满足封闭性</a:t>
            </a:r>
          </a:p>
          <a:p>
            <a:pPr>
              <a:lnSpc>
                <a:spcPct val="125000"/>
              </a:lnSpc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2)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G/N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上满足结合律</a:t>
            </a:r>
          </a:p>
          <a:p>
            <a:pPr>
              <a:lnSpc>
                <a:spcPct val="125000"/>
              </a:lnSpc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3)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G/N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存在单位元</a:t>
            </a:r>
          </a:p>
          <a:p>
            <a:pPr>
              <a:lnSpc>
                <a:spcPct val="125000"/>
              </a:lnSpc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4)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G/N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的每一个元素存在逆元</a:t>
            </a:r>
          </a:p>
          <a:p>
            <a:pPr>
              <a:buFontTx/>
              <a:buNone/>
            </a:pPr>
            <a:endParaRPr lang="zh-CN" altLang="en-US" sz="4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62158"/>
      </p:ext>
    </p:extLst>
  </p:cSld>
  <p:clrMapOvr>
    <a:masterClrMapping/>
  </p:clrMapOvr>
  <p:transition spd="slow" advTm="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" name="文本占位符 81921">
            <a:extLst>
              <a:ext uri="{FF2B5EF4-FFF2-40B4-BE49-F238E27FC236}">
                <a16:creationId xmlns:a16="http://schemas.microsoft.com/office/drawing/2014/main" id="{190D5248-3225-45E6-9CD7-3BD81159ECAE}"/>
              </a:ext>
            </a:extLst>
          </p:cNvPr>
          <p:cNvSpPr txBox="1">
            <a:spLocks noChangeArrowheads="1"/>
          </p:cNvSpPr>
          <p:nvPr/>
        </p:nvSpPr>
        <p:spPr>
          <a:xfrm>
            <a:off x="2347509" y="1051897"/>
            <a:ext cx="7697788" cy="7445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Tx/>
              <a:buNone/>
            </a:pPr>
            <a:r>
              <a:rPr kumimoji="1"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群同态基本定理</a:t>
            </a:r>
          </a:p>
        </p:txBody>
      </p:sp>
      <p:grpSp>
        <p:nvGrpSpPr>
          <p:cNvPr id="7" name="组合 81922">
            <a:extLst>
              <a:ext uri="{FF2B5EF4-FFF2-40B4-BE49-F238E27FC236}">
                <a16:creationId xmlns:a16="http://schemas.microsoft.com/office/drawing/2014/main" id="{96FCC6F2-1FA2-41C7-98AB-B4E877098115}"/>
              </a:ext>
            </a:extLst>
          </p:cNvPr>
          <p:cNvGrpSpPr>
            <a:grpSpLocks/>
          </p:cNvGrpSpPr>
          <p:nvPr/>
        </p:nvGrpSpPr>
        <p:grpSpPr bwMode="auto">
          <a:xfrm>
            <a:off x="3226984" y="1731170"/>
            <a:ext cx="6062662" cy="3025775"/>
            <a:chOff x="0" y="0"/>
            <a:chExt cx="3525" cy="1906"/>
          </a:xfrm>
        </p:grpSpPr>
        <p:sp>
          <p:nvSpPr>
            <p:cNvPr id="8" name="矩形 81923">
              <a:extLst>
                <a:ext uri="{FF2B5EF4-FFF2-40B4-BE49-F238E27FC236}">
                  <a16:creationId xmlns:a16="http://schemas.microsoft.com/office/drawing/2014/main" id="{3276243E-E14A-4A6E-B9DC-A652B8647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" y="45"/>
              <a:ext cx="1179" cy="54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solidFill>
                    <a:srgbClr val="3333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9" name="矩形 81924">
              <a:extLst>
                <a:ext uri="{FF2B5EF4-FFF2-40B4-BE49-F238E27FC236}">
                  <a16:creationId xmlns:a16="http://schemas.microsoft.com/office/drawing/2014/main" id="{D127A696-596C-49E3-B60F-51F1E13DB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1" y="45"/>
              <a:ext cx="1134" cy="54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solidFill>
                    <a:srgbClr val="3333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G</a:t>
              </a:r>
              <a:r>
                <a:rPr lang="zh-CN" altLang="en-US" sz="2400" b="1">
                  <a:solidFill>
                    <a:srgbClr val="3333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'</a:t>
              </a:r>
              <a:endParaRPr lang="en-US" altLang="zh-CN" sz="2400" b="1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81925">
              <a:extLst>
                <a:ext uri="{FF2B5EF4-FFF2-40B4-BE49-F238E27FC236}">
                  <a16:creationId xmlns:a16="http://schemas.microsoft.com/office/drawing/2014/main" id="{645403A8-A9E0-4BAE-9FB0-42E6CA8F4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" y="1361"/>
              <a:ext cx="1406" cy="54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solidFill>
                    <a:srgbClr val="3333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G/Ker(φ)</a:t>
              </a:r>
            </a:p>
          </p:txBody>
        </p:sp>
        <p:sp>
          <p:nvSpPr>
            <p:cNvPr id="11" name="直接连接符 81926">
              <a:extLst>
                <a:ext uri="{FF2B5EF4-FFF2-40B4-BE49-F238E27FC236}">
                  <a16:creationId xmlns:a16="http://schemas.microsoft.com/office/drawing/2014/main" id="{0D7ED5F3-A8F1-46DC-95F8-C07144CC2E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3" y="317"/>
              <a:ext cx="1088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直接连接符 81927">
              <a:extLst>
                <a:ext uri="{FF2B5EF4-FFF2-40B4-BE49-F238E27FC236}">
                  <a16:creationId xmlns:a16="http://schemas.microsoft.com/office/drawing/2014/main" id="{22BDE528-44EB-4579-9A7E-6F197130B0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" y="589"/>
              <a:ext cx="765" cy="77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直接连接符 81928">
              <a:extLst>
                <a:ext uri="{FF2B5EF4-FFF2-40B4-BE49-F238E27FC236}">
                  <a16:creationId xmlns:a16="http://schemas.microsoft.com/office/drawing/2014/main" id="{C139DCF5-1D14-474C-AD60-5BF8B129F8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39" y="589"/>
              <a:ext cx="670" cy="77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81929">
              <a:extLst>
                <a:ext uri="{FF2B5EF4-FFF2-40B4-BE49-F238E27FC236}">
                  <a16:creationId xmlns:a16="http://schemas.microsoft.com/office/drawing/2014/main" id="{7EF5D02D-C039-4B9C-8122-C95334FDF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3" y="0"/>
              <a:ext cx="957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φ</a:t>
              </a:r>
              <a:r>
                <a:rPr lang="en-US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满同态</a:t>
              </a:r>
              <a:r>
                <a:rPr lang="en-US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5" name="矩形 81930">
              <a:extLst>
                <a:ext uri="{FF2B5EF4-FFF2-40B4-BE49-F238E27FC236}">
                  <a16:creationId xmlns:a16="http://schemas.microsoft.com/office/drawing/2014/main" id="{8878DD32-1936-4302-BBC4-C3BB10E6D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98"/>
              <a:ext cx="1484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φ</a:t>
              </a:r>
              <a:r>
                <a:rPr lang="en-US" altLang="zh-CN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ru-RU" altLang="en-US" b="1" baseline="-25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k</a:t>
              </a:r>
              <a:r>
                <a:rPr lang="en-US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(</a:t>
              </a: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自然满同态</a:t>
              </a:r>
              <a:r>
                <a:rPr lang="en-US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6" name="矩形 81931">
              <a:extLst>
                <a:ext uri="{FF2B5EF4-FFF2-40B4-BE49-F238E27FC236}">
                  <a16:creationId xmlns:a16="http://schemas.microsoft.com/office/drawing/2014/main" id="{3504FD00-2132-48C6-993E-936A7FD5D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6" y="952"/>
              <a:ext cx="957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 </a:t>
              </a:r>
              <a:r>
                <a:rPr lang="en-US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同构</a:t>
              </a:r>
              <a:r>
                <a:rPr lang="en-US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A318FEB2-9A17-424F-A4CA-33418D063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509" y="4899820"/>
            <a:ext cx="7510462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1) 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φ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得到的同态核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Ker(φ)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之正规子群</a:t>
            </a:r>
          </a:p>
          <a:p>
            <a:endParaRPr lang="en-US" altLang="zh-CN" sz="2000" b="1" dirty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2) G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G/ Ker(φ)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同态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群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&lt;G;*&gt;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与其每一个商群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&lt;G/N;*&gt;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同态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endParaRPr lang="en-US" altLang="zh-CN" sz="2000" b="1" dirty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3) G/ Ker(φ)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G’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同构</a:t>
            </a:r>
          </a:p>
        </p:txBody>
      </p:sp>
    </p:spTree>
    <p:extLst>
      <p:ext uri="{BB962C8B-B14F-4D97-AF65-F5344CB8AC3E}">
        <p14:creationId xmlns:p14="http://schemas.microsoft.com/office/powerpoint/2010/main" val="2637002592"/>
      </p:ext>
    </p:extLst>
  </p:cSld>
  <p:clrMapOvr>
    <a:masterClrMapping/>
  </p:clrMapOvr>
  <p:transition spd="slow" advTm="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F6BCBFB-00CC-4A15-BDE5-181931F11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1065901"/>
            <a:ext cx="7848600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09600" indent="-609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5334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Arial" panose="020B0604020202020204" pitchFamily="34" charset="0"/>
              <a:buChar char="●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2600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Font typeface="Arial" panose="020B0604020202020204" pitchFamily="34" charset="0"/>
              <a:buChar char="■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9800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Arial" panose="020B0604020202020204" pitchFamily="34" charset="0"/>
              <a:buChar char="►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循环群</a:t>
            </a:r>
          </a:p>
          <a:p>
            <a:pPr marL="0" indent="0">
              <a:lnSpc>
                <a:spcPct val="100000"/>
              </a:lnSpc>
            </a:pP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如果群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可以由一个元素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生成，即 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G={</a:t>
            </a:r>
            <a:r>
              <a:rPr lang="en-US" altLang="zh-CN" sz="28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baseline="30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8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|k</a:t>
            </a:r>
            <a:r>
              <a:rPr lang="en-US" altLang="zh-CN" sz="28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8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},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则称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为由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生成的一个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循环群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(Cyclic group)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，并称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称为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的一个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生成元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Generator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）。记为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G=&lt;a&gt;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 </a:t>
            </a:r>
          </a:p>
          <a:p>
            <a:pPr marL="0" indent="0" algn="just">
              <a:lnSpc>
                <a:spcPct val="10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于是，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&lt;a&gt;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是一切形如</a:t>
            </a:r>
            <a:r>
              <a:rPr lang="en-US" altLang="zh-CN" sz="28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en-US" altLang="zh-CN" sz="2800" b="1" baseline="30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(k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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Z)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的元素构成的</a:t>
            </a:r>
          </a:p>
          <a:p>
            <a:pPr marL="0" indent="0" algn="just">
              <a:lnSpc>
                <a:spcPct val="10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群，亦即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&lt;a&gt;={</a:t>
            </a:r>
            <a:r>
              <a:rPr lang="en-US" altLang="zh-CN" sz="28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en-US" altLang="zh-CN" sz="2800" b="1" baseline="30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en-US" altLang="zh-CN" sz="28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|k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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Z}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 </a:t>
            </a:r>
          </a:p>
          <a:p>
            <a:pPr marL="0" indent="0">
              <a:lnSpc>
                <a:spcPct val="10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若群的代数运算用加号表示时，则指数可以改为倍数的形式，即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&lt;a&gt;={</a:t>
            </a:r>
            <a:r>
              <a:rPr lang="en-US" altLang="zh-CN" sz="28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ka|k</a:t>
            </a:r>
            <a:r>
              <a:rPr lang="en-US" altLang="zh-CN" sz="28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</a:t>
            </a:r>
            <a:r>
              <a:rPr lang="en-US" altLang="zh-CN" sz="28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3439209307"/>
      </p:ext>
    </p:extLst>
  </p:cSld>
  <p:clrMapOvr>
    <a:masterClrMapping/>
  </p:clrMapOvr>
  <p:transition spd="slow" advTm="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07A4F550-ED68-422D-A69E-5B5F18253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5215" y="1166018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9B3F1"/>
              </a:buClr>
              <a:buFont typeface="Wingdings" panose="05000000000000000000" pitchFamily="2" charset="2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华文中宋" panose="02010600040101010101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chemeClr val="tx1"/>
                </a:solidFill>
                <a:latin typeface="+mn-lt"/>
                <a:ea typeface="华文中宋" panose="0201060004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华文中宋" panose="02010600040101010101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kern="1200">
                <a:solidFill>
                  <a:schemeClr val="tx1"/>
                </a:solidFill>
                <a:latin typeface="+mn-lt"/>
                <a:ea typeface="华文中宋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B3F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定理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设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=&lt;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a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&gt;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是循环群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. 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B3F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(1)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若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是无限循环群，则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只有两个生成元，即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a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和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a</a:t>
            </a:r>
            <a:r>
              <a:rPr kumimoji="0" lang="en-US" altLang="zh-CN" sz="24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  <a:sym typeface="Symbol" panose="05050102010706020507" pitchFamily="18" charset="2"/>
              </a:rPr>
              <a:t></a:t>
            </a:r>
            <a:r>
              <a:rPr kumimoji="0" lang="en-US" altLang="zh-CN" sz="24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. 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B3F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(2)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若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是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n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阶循环群，则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含有</a:t>
            </a:r>
            <a:r>
              <a: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  <a:sym typeface="Symbol" panose="05050102010706020507" pitchFamily="18" charset="2"/>
              </a:rPr>
              <a:t>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个生成元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.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对于任何小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B3F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      于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且与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n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互质的数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r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∈{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0,1,…,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-1}, </a:t>
            </a:r>
            <a:r>
              <a:rPr kumimoji="0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a</a:t>
            </a:r>
            <a:r>
              <a:rPr kumimoji="0" lang="en-US" altLang="zh-CN" sz="2400" b="1" i="1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是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的生成元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B3F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  <a:sym typeface="Symbol" panose="05050102010706020507" pitchFamily="18" charset="2"/>
              </a:rPr>
              <a:t>   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</a:b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373674F-C778-E001-D520-8DD5CCF2E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5215" y="3252587"/>
            <a:ext cx="7848600" cy="290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09600" indent="-6096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5334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Arial" panose="020B0604020202020204" pitchFamily="34" charset="0"/>
              <a:buChar char="●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2600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Font typeface="Arial" panose="020B0604020202020204" pitchFamily="34" charset="0"/>
              <a:buChar char="■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9800" indent="-381000" algn="l" rt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Arial" panose="020B0604020202020204" pitchFamily="34" charset="0"/>
              <a:buChar char="►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定理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&lt;a&gt;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是任意一个循环群，</a:t>
            </a:r>
          </a:p>
          <a:p>
            <a:pPr marL="0" indent="0" algn="just">
              <a:lnSpc>
                <a:spcPct val="10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）若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|a|=∞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，则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&lt;a&gt;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与整数加群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同构；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）若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|a|=n,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则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&lt;a&gt;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次单位根群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="1" baseline="-30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=&lt;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ε&gt;(ε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次单位根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同构。</a:t>
            </a:r>
          </a:p>
          <a:p>
            <a:pPr marL="0" indent="0">
              <a:lnSpc>
                <a:spcPct val="10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此定理表明，无限阶循环群彼此同构，有限同阶循环群都彼此同构。 这样，抽象地看，即在同构的意义下，循环群仅有两种，即整数加群与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次单位根群（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为任意正整数）。  </a:t>
            </a:r>
          </a:p>
        </p:txBody>
      </p:sp>
    </p:spTree>
    <p:extLst>
      <p:ext uri="{BB962C8B-B14F-4D97-AF65-F5344CB8AC3E}">
        <p14:creationId xmlns:p14="http://schemas.microsoft.com/office/powerpoint/2010/main" val="510614607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8D5BAE93-B947-4E04-A7EE-E5DF09573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292404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9B3F1"/>
              </a:buClr>
              <a:buFont typeface="Wingdings" panose="05000000000000000000" pitchFamily="2" charset="2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华文中宋" panose="02010600040101010101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chemeClr val="tx1"/>
                </a:solidFill>
                <a:latin typeface="+mn-lt"/>
                <a:ea typeface="华文中宋" panose="0201060004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华文中宋" panose="02010600040101010101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kern="1200">
                <a:solidFill>
                  <a:schemeClr val="tx1"/>
                </a:solidFill>
                <a:latin typeface="+mn-lt"/>
                <a:ea typeface="华文中宋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B3F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定理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设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=&lt;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a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&gt;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是循环群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. 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B3F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(1)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设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=&lt;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a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&gt;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是循环群，则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的子群仍是循环群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B3F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(2)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若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=&lt;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a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&gt;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是无限循环群，则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的子群除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{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}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以外都是无限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B3F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      循环群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B3F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(3)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若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=&lt;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a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&gt;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是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阶循环群，则对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的每个正因子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，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恰好含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B3F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      有一个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d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阶子群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.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</a:b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</a:b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01130"/>
      </p:ext>
    </p:extLst>
  </p:cSld>
  <p:clrMapOvr>
    <a:masterClrMapping/>
  </p:clrMapOvr>
  <p:transition spd="slow" advTm="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4">
            <a:extLst>
              <a:ext uri="{FF2B5EF4-FFF2-40B4-BE49-F238E27FC236}">
                <a16:creationId xmlns:a16="http://schemas.microsoft.com/office/drawing/2014/main" id="{14B021D2-D0A5-4A13-BFFE-A07F3435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0638"/>
            <a:ext cx="143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072F704-294D-4D50-9E61-D305FE23C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92075"/>
            <a:ext cx="5761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Lucida Handwriting" panose="03010101010101010101" pitchFamily="66" charset="0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3600" dirty="0">
              <a:latin typeface="Lucida Handwriting" panose="03010101010101010101" pitchFamily="66" charset="0"/>
            </a:endParaRPr>
          </a:p>
        </p:txBody>
      </p:sp>
      <p:sp>
        <p:nvSpPr>
          <p:cNvPr id="4" name="内容占位符 44034">
            <a:extLst>
              <a:ext uri="{FF2B5EF4-FFF2-40B4-BE49-F238E27FC236}">
                <a16:creationId xmlns:a16="http://schemas.microsoft.com/office/drawing/2014/main" id="{0FF5A1C8-1300-4335-B2C6-D947C15BFE6A}"/>
              </a:ext>
            </a:extLst>
          </p:cNvPr>
          <p:cNvSpPr txBox="1">
            <a:spLocks noChangeArrowheads="1"/>
          </p:cNvSpPr>
          <p:nvPr/>
        </p:nvSpPr>
        <p:spPr>
          <a:xfrm>
            <a:off x="1857375" y="981075"/>
            <a:ext cx="8048625" cy="5761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置换群</a:t>
            </a:r>
          </a:p>
          <a:p>
            <a:pPr>
              <a:lnSpc>
                <a:spcPct val="110000"/>
              </a:lnSpc>
              <a:buFontTx/>
              <a:buNone/>
            </a:pPr>
            <a:endParaRPr lang="zh-CN" altLang="en-US" sz="2400" b="1" dirty="0">
              <a:solidFill>
                <a:srgbClr val="0000CC"/>
              </a:solidFill>
              <a:latin typeface="Comic Sans MS" panose="030F0702030302020204" pitchFamily="66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变换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zh-CN" sz="2000" b="1" dirty="0">
                <a:latin typeface="Comic Sans MS" panose="030F0702030302020204" pitchFamily="66" charset="0"/>
                <a:ea typeface="黑体" panose="02010609060101010101" pitchFamily="49" charset="-122"/>
              </a:rPr>
              <a:t>	</a:t>
            </a:r>
            <a:r>
              <a:rPr lang="en-US" altLang="zh-CN" sz="2000" b="1" dirty="0">
                <a:latin typeface="Comic Sans MS" panose="030F0702030302020204" pitchFamily="66" charset="0"/>
                <a:ea typeface="黑体" panose="02010609060101010101" pitchFamily="49" charset="-122"/>
                <a:sym typeface="Wingdings" panose="05000000000000000000" pitchFamily="2" charset="2"/>
              </a:rPr>
              <a:t></a:t>
            </a:r>
            <a:r>
              <a:rPr lang="zh-CN" altLang="en-US" sz="2000" b="1" dirty="0">
                <a:latin typeface="Comic Sans MS" panose="030F0702030302020204" pitchFamily="66" charset="0"/>
                <a:ea typeface="黑体" panose="02010609060101010101" pitchFamily="49" charset="-122"/>
                <a:sym typeface="Wingdings" panose="05000000000000000000" pitchFamily="2" charset="2"/>
              </a:rPr>
              <a:t>满射、单射、双射变换</a:t>
            </a:r>
            <a:endParaRPr lang="zh-CN" altLang="en-US" sz="2400" b="1" dirty="0">
              <a:solidFill>
                <a:schemeClr val="accent2"/>
              </a:solidFill>
              <a:latin typeface="Comic Sans MS" panose="030F0702030302020204" pitchFamily="66" charset="0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zh-CN" sz="2000" b="1" dirty="0">
                <a:latin typeface="Comic Sans MS" panose="030F0702030302020204" pitchFamily="66" charset="0"/>
                <a:ea typeface="黑体" panose="02010609060101010101" pitchFamily="49" charset="-122"/>
                <a:sym typeface="Wingdings" panose="05000000000000000000" pitchFamily="2" charset="2"/>
              </a:rPr>
              <a:t>	</a:t>
            </a:r>
            <a:r>
              <a:rPr lang="zh-CN" altLang="en-US" sz="2000" b="1" dirty="0">
                <a:latin typeface="Comic Sans MS" panose="030F0702030302020204" pitchFamily="66" charset="0"/>
                <a:ea typeface="黑体" panose="02010609060101010101" pitchFamily="49" charset="-122"/>
                <a:sym typeface="Wingdings" panose="05000000000000000000" pitchFamily="2" charset="2"/>
              </a:rPr>
              <a:t>变换群</a:t>
            </a:r>
            <a:r>
              <a:rPr lang="en-US" altLang="zh-CN" sz="2000" b="1" dirty="0">
                <a:latin typeface="Comic Sans MS" panose="030F0702030302020204" pitchFamily="66" charset="0"/>
                <a:ea typeface="黑体" panose="02010609060101010101" pitchFamily="49" charset="-122"/>
                <a:sym typeface="Wingdings" panose="05000000000000000000" pitchFamily="2" charset="2"/>
              </a:rPr>
              <a:t>(Transformation Group)</a:t>
            </a:r>
            <a:endParaRPr lang="en-US" altLang="zh-CN" sz="2400" b="1" dirty="0">
              <a:latin typeface="Comic Sans MS" panose="030F0702030302020204" pitchFamily="66" charset="0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Tx/>
              <a:buNone/>
            </a:pPr>
            <a:endParaRPr lang="zh-CN" altLang="en-US" sz="2400" b="1" dirty="0">
              <a:solidFill>
                <a:schemeClr val="accent2"/>
              </a:solidFill>
              <a:latin typeface="Comic Sans MS" panose="030F0702030302020204" pitchFamily="66" charset="0"/>
              <a:ea typeface="黑体" panose="02010609060101010101" pitchFamily="49" charset="-122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4AAC9E1-0894-4D63-8805-15907A73C8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79687" y="4334854"/>
          <a:ext cx="4103688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765617" imgH="457517" progId="">
                  <p:embed/>
                </p:oleObj>
              </mc:Choice>
              <mc:Fallback>
                <p:oleObj r:id="rId4" imgW="1765617" imgH="457517" progId="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D4AAC9E1-0894-4D63-8805-15907A73C8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9687" y="4334854"/>
                        <a:ext cx="4103688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0212612"/>
      </p:ext>
    </p:extLst>
  </p:cSld>
  <p:clrMapOvr>
    <a:masterClrMapping/>
  </p:clrMapOvr>
  <p:transition spd="slow" advTm="0">
    <p:wipe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17765</TotalTime>
  <Words>1578</Words>
  <Application>Microsoft Office PowerPoint</Application>
  <PresentationFormat>宽屏</PresentationFormat>
  <Paragraphs>210</Paragraphs>
  <Slides>36</Slides>
  <Notes>36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3" baseType="lpstr">
      <vt:lpstr>等线</vt:lpstr>
      <vt:lpstr>等线 Light</vt:lpstr>
      <vt:lpstr>黑体</vt:lpstr>
      <vt:lpstr>KaiTi</vt:lpstr>
      <vt:lpstr>迷你简卡通</vt:lpstr>
      <vt:lpstr>宋体</vt:lpstr>
      <vt:lpstr>微软雅黑</vt:lpstr>
      <vt:lpstr>Microsoft YaHei Light</vt:lpstr>
      <vt:lpstr>Arial</vt:lpstr>
      <vt:lpstr>Arial Black</vt:lpstr>
      <vt:lpstr>Comic Sans MS</vt:lpstr>
      <vt:lpstr>Lucida Handwriting</vt:lpstr>
      <vt:lpstr>Segoe UI Semibold</vt:lpstr>
      <vt:lpstr>Times New Roman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wyq</dc:creator>
  <cp:lastModifiedBy>y z</cp:lastModifiedBy>
  <cp:revision>165</cp:revision>
  <dcterms:created xsi:type="dcterms:W3CDTF">2021-11-05T13:12:46Z</dcterms:created>
  <dcterms:modified xsi:type="dcterms:W3CDTF">2026-01-09T12:57:45Z</dcterms:modified>
</cp:coreProperties>
</file>